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sldIdLst>
    <p:sldId id="284" r:id="rId2"/>
    <p:sldId id="283" r:id="rId3"/>
    <p:sldId id="261" r:id="rId4"/>
    <p:sldId id="270" r:id="rId5"/>
    <p:sldId id="276" r:id="rId6"/>
    <p:sldId id="281" r:id="rId7"/>
    <p:sldId id="280" r:id="rId8"/>
    <p:sldId id="279" r:id="rId9"/>
    <p:sldId id="278" r:id="rId10"/>
    <p:sldId id="277" r:id="rId11"/>
    <p:sldId id="273" r:id="rId12"/>
    <p:sldId id="272" r:id="rId13"/>
    <p:sldId id="271" r:id="rId14"/>
    <p:sldId id="258" r:id="rId15"/>
    <p:sldId id="259" r:id="rId16"/>
    <p:sldId id="262" r:id="rId17"/>
    <p:sldId id="263" r:id="rId18"/>
    <p:sldId id="264" r:id="rId19"/>
    <p:sldId id="265" r:id="rId20"/>
    <p:sldId id="266" r:id="rId21"/>
    <p:sldId id="267" r:id="rId22"/>
    <p:sldId id="269" r:id="rId23"/>
    <p:sldId id="274" r:id="rId24"/>
    <p:sldId id="275" r:id="rId25"/>
    <p:sldId id="282"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080"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D26A4B-2704-44BC-A4B7-537A409EB7E6}" type="datetimeFigureOut">
              <a:rPr lang="en-US" smtClean="0"/>
              <a:pPr/>
              <a:t>10/6/2011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9ED17F-D096-46E1-B9F8-ED6F9727496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D26A4B-2704-44BC-A4B7-537A409EB7E6}" type="datetimeFigureOut">
              <a:rPr lang="en-US" smtClean="0"/>
              <a:pPr/>
              <a:t>10/6/2011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9ED17F-D096-46E1-B9F8-ED6F9727496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D26A4B-2704-44BC-A4B7-537A409EB7E6}" type="datetimeFigureOut">
              <a:rPr lang="en-US" smtClean="0"/>
              <a:pPr/>
              <a:t>10/6/2011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9ED17F-D096-46E1-B9F8-ED6F9727496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D26A4B-2704-44BC-A4B7-537A409EB7E6}" type="datetimeFigureOut">
              <a:rPr lang="en-US" smtClean="0"/>
              <a:pPr/>
              <a:t>10/6/2011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9ED17F-D096-46E1-B9F8-ED6F9727496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D26A4B-2704-44BC-A4B7-537A409EB7E6}" type="datetimeFigureOut">
              <a:rPr lang="en-US" smtClean="0"/>
              <a:pPr/>
              <a:t>10/6/2011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9ED17F-D096-46E1-B9F8-ED6F9727496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D26A4B-2704-44BC-A4B7-537A409EB7E6}" type="datetimeFigureOut">
              <a:rPr lang="en-US" smtClean="0"/>
              <a:pPr/>
              <a:t>10/6/2011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9ED17F-D096-46E1-B9F8-ED6F9727496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D26A4B-2704-44BC-A4B7-537A409EB7E6}" type="datetimeFigureOut">
              <a:rPr lang="en-US" smtClean="0"/>
              <a:pPr/>
              <a:t>10/6/2011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9ED17F-D096-46E1-B9F8-ED6F9727496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D26A4B-2704-44BC-A4B7-537A409EB7E6}" type="datetimeFigureOut">
              <a:rPr lang="en-US" smtClean="0"/>
              <a:pPr/>
              <a:t>10/6/2011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9ED17F-D096-46E1-B9F8-ED6F9727496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D26A4B-2704-44BC-A4B7-537A409EB7E6}" type="datetimeFigureOut">
              <a:rPr lang="en-US" smtClean="0"/>
              <a:pPr/>
              <a:t>10/6/2011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9ED17F-D096-46E1-B9F8-ED6F9727496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D26A4B-2704-44BC-A4B7-537A409EB7E6}" type="datetimeFigureOut">
              <a:rPr lang="en-US" smtClean="0"/>
              <a:pPr/>
              <a:t>10/6/2011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9ED17F-D096-46E1-B9F8-ED6F9727496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D26A4B-2704-44BC-A4B7-537A409EB7E6}" type="datetimeFigureOut">
              <a:rPr lang="en-US" smtClean="0"/>
              <a:pPr/>
              <a:t>10/6/2011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9ED17F-D096-46E1-B9F8-ED6F9727496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D26A4B-2704-44BC-A4B7-537A409EB7E6}" type="datetimeFigureOut">
              <a:rPr lang="en-US" smtClean="0"/>
              <a:pPr/>
              <a:t>10/6/2011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9ED17F-D096-46E1-B9F8-ED6F9727496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wmf"/><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wmf"/><Relationship Id="rId5" Type="http://schemas.openxmlformats.org/officeDocument/2006/relationships/image" Target="../media/image18.jpeg"/><Relationship Id="rId4" Type="http://schemas.openxmlformats.org/officeDocument/2006/relationships/image" Target="../media/image17.wmf"/></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cience.howstuffworks.com/science-vs-myth/afterlife/5-real-haunted-houses5.htm"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2990850"/>
          </a:xfrm>
          <a:ln>
            <a:solidFill>
              <a:schemeClr val="tx1"/>
            </a:solidFill>
          </a:ln>
        </p:spPr>
        <p:style>
          <a:lnRef idx="3">
            <a:schemeClr val="lt1"/>
          </a:lnRef>
          <a:fillRef idx="1">
            <a:schemeClr val="accent6"/>
          </a:fillRef>
          <a:effectRef idx="1">
            <a:schemeClr val="accent6"/>
          </a:effectRef>
          <a:fontRef idx="minor">
            <a:schemeClr val="lt1"/>
          </a:fontRef>
        </p:style>
        <p:txBody>
          <a:bodyPr/>
          <a:lstStyle/>
          <a:p>
            <a:r>
              <a:rPr lang="en-US" b="1" dirty="0" smtClean="0">
                <a:solidFill>
                  <a:schemeClr val="tx1"/>
                </a:solidFill>
              </a:rPr>
              <a:t>Halloween Variety &amp; </a:t>
            </a:r>
            <a:br>
              <a:rPr lang="en-US" b="1" dirty="0" smtClean="0">
                <a:solidFill>
                  <a:schemeClr val="tx1"/>
                </a:solidFill>
              </a:rPr>
            </a:br>
            <a:r>
              <a:rPr lang="en-US" b="1" dirty="0" smtClean="0">
                <a:solidFill>
                  <a:schemeClr val="tx1"/>
                </a:solidFill>
              </a:rPr>
              <a:t>Interactive Bulletin Board</a:t>
            </a:r>
            <a:endParaRPr lang="en-US" b="1" dirty="0">
              <a:solidFill>
                <a:schemeClr val="tx1"/>
              </a:solidFill>
            </a:endParaRPr>
          </a:p>
        </p:txBody>
      </p:sp>
      <p:sp>
        <p:nvSpPr>
          <p:cNvPr id="3" name="Subtitle 2"/>
          <p:cNvSpPr>
            <a:spLocks noGrp="1"/>
          </p:cNvSpPr>
          <p:nvPr>
            <p:ph type="subTitle" idx="1"/>
          </p:nvPr>
        </p:nvSpPr>
        <p:spPr/>
        <p:txBody>
          <a:bodyPr/>
          <a:lstStyle/>
          <a:p>
            <a:endParaRPr lang="en-US" dirty="0" smtClean="0">
              <a:solidFill>
                <a:schemeClr val="tx1"/>
              </a:solidFill>
            </a:endParaRPr>
          </a:p>
          <a:p>
            <a:r>
              <a:rPr lang="en-US" b="1" dirty="0" smtClean="0">
                <a:solidFill>
                  <a:schemeClr val="tx1"/>
                </a:solidFill>
              </a:rPr>
              <a:t>Submitted </a:t>
            </a:r>
            <a:r>
              <a:rPr lang="en-US" b="1" dirty="0" smtClean="0">
                <a:solidFill>
                  <a:schemeClr val="tx1"/>
                </a:solidFill>
              </a:rPr>
              <a:t>by Amanda Poston, RA, Colorado State University </a:t>
            </a:r>
            <a:endParaRPr lang="en-US" b="1"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4267200" y="152400"/>
            <a:ext cx="4676775" cy="2219325"/>
          </a:xfrm>
          <a:prstGeom prst="rect">
            <a:avLst/>
          </a:prstGeom>
          <a:noFill/>
          <a:ln w="9525">
            <a:noFill/>
            <a:miter lim="800000"/>
            <a:headEnd/>
            <a:tailEnd/>
          </a:ln>
          <a:effectLst/>
        </p:spPr>
      </p:pic>
      <p:sp>
        <p:nvSpPr>
          <p:cNvPr id="2" name="Rectangle 1"/>
          <p:cNvSpPr/>
          <p:nvPr/>
        </p:nvSpPr>
        <p:spPr>
          <a:xfrm>
            <a:off x="0" y="152400"/>
            <a:ext cx="7010400" cy="923330"/>
          </a:xfrm>
          <a:prstGeom prst="rect">
            <a:avLst/>
          </a:prstGeom>
          <a:noFill/>
        </p:spPr>
        <p:txBody>
          <a:bodyPr wrap="square" lIns="91440" tIns="45720" rIns="91440" bIns="45720">
            <a:spAutoFit/>
          </a:bodyPr>
          <a:lstStyle/>
          <a:p>
            <a:pPr algn="ctr"/>
            <a:r>
              <a:rPr lang="en-US" sz="5400" b="1" dirty="0" smtClean="0">
                <a:ln w="1905"/>
                <a:solidFill>
                  <a:srgbClr val="00B0F0"/>
                </a:solidFill>
                <a:effectLst>
                  <a:innerShdw blurRad="69850" dist="43180" dir="5400000">
                    <a:srgbClr val="000000">
                      <a:alpha val="65000"/>
                    </a:srgbClr>
                  </a:innerShdw>
                </a:effectLst>
              </a:rPr>
              <a:t>5</a:t>
            </a:r>
            <a:r>
              <a:rPr lang="en-US" sz="5400" b="1" cap="none" spc="0" dirty="0" smtClean="0">
                <a:ln w="1905"/>
                <a:solidFill>
                  <a:srgbClr val="00B0F0"/>
                </a:solidFill>
                <a:effectLst>
                  <a:innerShdw blurRad="69850" dist="43180" dir="5400000">
                    <a:srgbClr val="000000">
                      <a:alpha val="65000"/>
                    </a:srgbClr>
                  </a:innerShdw>
                </a:effectLst>
              </a:rPr>
              <a:t>. Whaley House</a:t>
            </a:r>
            <a:endParaRPr lang="en-US" sz="5400" b="1" cap="none" spc="0" dirty="0">
              <a:ln w="1905"/>
              <a:solidFill>
                <a:srgbClr val="00B0F0"/>
              </a:solidFill>
              <a:effectLst>
                <a:innerShdw blurRad="69850" dist="43180" dir="5400000">
                  <a:srgbClr val="000000">
                    <a:alpha val="65000"/>
                  </a:srgbClr>
                </a:innerShdw>
              </a:effectLst>
            </a:endParaRPr>
          </a:p>
        </p:txBody>
      </p:sp>
      <p:sp>
        <p:nvSpPr>
          <p:cNvPr id="4" name="Rectangle 3"/>
          <p:cNvSpPr/>
          <p:nvPr/>
        </p:nvSpPr>
        <p:spPr>
          <a:xfrm>
            <a:off x="228600" y="1295400"/>
            <a:ext cx="3810000" cy="5078313"/>
          </a:xfrm>
          <a:prstGeom prst="rect">
            <a:avLst/>
          </a:prstGeom>
        </p:spPr>
        <p:txBody>
          <a:bodyPr wrap="square">
            <a:spAutoFit/>
          </a:bodyPr>
          <a:lstStyle/>
          <a:p>
            <a:r>
              <a:rPr lang="en-US" dirty="0" smtClean="0">
                <a:solidFill>
                  <a:srgbClr val="00B0F0"/>
                </a:solidFill>
              </a:rPr>
              <a:t>The Whaley House in San Diego was originally built on the execution grounds  of </a:t>
            </a:r>
            <a:r>
              <a:rPr lang="en-US" b="1" dirty="0" smtClean="0">
                <a:solidFill>
                  <a:srgbClr val="00B0F0"/>
                </a:solidFill>
              </a:rPr>
              <a:t>Yankee Jim</a:t>
            </a:r>
            <a:r>
              <a:rPr lang="en-US" dirty="0" smtClean="0">
                <a:solidFill>
                  <a:srgbClr val="00B0F0"/>
                </a:solidFill>
              </a:rPr>
              <a:t>. In 1852, Yankee Jim was convicted of grand larceny and sentenced to death by hanging. The hangman set the noose improperly, allowing Jim's feet to graze the ground, prolonging the hanging process. In 1856, Thomas Whaley bought the land where Yankee Jim had been killed and built a house for his own family. According to the youngest Whaley daughter, she could hear the sound of boots clomping through the house and suspected it to be the ghost of Yankee Jim. </a:t>
            </a:r>
          </a:p>
          <a:p>
            <a:pPr algn="just"/>
            <a:endParaRPr lang="en-US" dirty="0" smtClean="0">
              <a:solidFill>
                <a:schemeClr val="accent6">
                  <a:lumMod val="60000"/>
                  <a:lumOff val="40000"/>
                </a:schemeClr>
              </a:solidFill>
            </a:endParaRPr>
          </a:p>
        </p:txBody>
      </p:sp>
      <p:sp>
        <p:nvSpPr>
          <p:cNvPr id="5" name="Rectangle 4"/>
          <p:cNvSpPr/>
          <p:nvPr/>
        </p:nvSpPr>
        <p:spPr>
          <a:xfrm>
            <a:off x="4191000" y="2610683"/>
            <a:ext cx="4724400" cy="3790117"/>
          </a:xfrm>
          <a:prstGeom prst="rect">
            <a:avLst/>
          </a:prstGeom>
        </p:spPr>
        <p:txBody>
          <a:bodyPr wrap="square">
            <a:spAutoFit/>
          </a:bodyPr>
          <a:lstStyle/>
          <a:p>
            <a:r>
              <a:rPr lang="en-US" dirty="0" smtClean="0">
                <a:solidFill>
                  <a:srgbClr val="00B0F0"/>
                </a:solidFill>
              </a:rPr>
              <a:t>Today, the Whaley House is a registered historic site and museum. Visitors and employees have reported seeing or hearing the ghosts of former owners </a:t>
            </a:r>
            <a:r>
              <a:rPr lang="en-US" b="1" dirty="0" smtClean="0">
                <a:solidFill>
                  <a:srgbClr val="00B0F0"/>
                </a:solidFill>
              </a:rPr>
              <a:t>Thomas and Anna Whaley</a:t>
            </a:r>
            <a:r>
              <a:rPr lang="en-US" dirty="0" smtClean="0">
                <a:solidFill>
                  <a:srgbClr val="00B0F0"/>
                </a:solidFill>
              </a:rPr>
              <a:t>. According to staff and guests, Thomas' ghost usually resides near the landing at the top of the staircase, while Anna's stays downstairs or in the garden. Scents of cigar smoke and perfume have also mysteriously arisen at times. Because of the frequency of such ghost sightings, the Whaley House has been cited as one of the most haunted houses in the United States.</a:t>
            </a:r>
            <a:endParaRPr lang="en-US" dirty="0">
              <a:solidFill>
                <a:srgbClr val="00B0F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685800"/>
            <a:ext cx="7781297" cy="2015936"/>
          </a:xfrm>
          <a:prstGeom prst="rect">
            <a:avLst/>
          </a:prstGeom>
          <a:noFill/>
        </p:spPr>
        <p:txBody>
          <a:bodyPr wrap="none" lIns="91440" tIns="45720" rIns="91440" bIns="45720">
            <a:spAutoFit/>
          </a:bodyPr>
          <a:lstStyle/>
          <a:p>
            <a:pPr algn="ctr"/>
            <a:r>
              <a:rPr lang="en-US" sz="125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hiller" pitchFamily="82" charset="0"/>
              </a:rPr>
              <a:t>Places to go…</a:t>
            </a:r>
            <a:endParaRPr lang="en-US" sz="125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hiller" pitchFamily="82" charset="0"/>
            </a:endParaRPr>
          </a:p>
        </p:txBody>
      </p:sp>
      <p:sp>
        <p:nvSpPr>
          <p:cNvPr id="3" name="Rectangle 2"/>
          <p:cNvSpPr/>
          <p:nvPr/>
        </p:nvSpPr>
        <p:spPr>
          <a:xfrm>
            <a:off x="762000" y="2971800"/>
            <a:ext cx="7869463" cy="2015936"/>
          </a:xfrm>
          <a:prstGeom prst="rect">
            <a:avLst/>
          </a:prstGeom>
          <a:noFill/>
        </p:spPr>
        <p:txBody>
          <a:bodyPr wrap="none" lIns="91440" tIns="45720" rIns="91440" bIns="45720">
            <a:spAutoFit/>
          </a:bodyPr>
          <a:lstStyle/>
          <a:p>
            <a:pPr algn="ctr"/>
            <a:r>
              <a:rPr lang="en-US" sz="125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hiller" pitchFamily="82" charset="0"/>
              </a:rPr>
              <a:t>Things to do…</a:t>
            </a:r>
            <a:endParaRPr lang="en-US" sz="125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hiller" pitchFamily="82"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457200"/>
            <a:ext cx="7543800" cy="5170646"/>
          </a:xfrm>
          <a:prstGeom prst="rect">
            <a:avLst/>
          </a:prstGeom>
          <a:noFill/>
        </p:spPr>
        <p:txBody>
          <a:bodyPr wrap="square" lIns="91440" tIns="45720" rIns="91440" bIns="45720">
            <a:spAutoFit/>
          </a:bodyPr>
          <a:lstStyle/>
          <a:p>
            <a:pPr algn="ctr"/>
            <a:r>
              <a:rPr lang="en-US" sz="11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hiller" pitchFamily="82" charset="0"/>
              </a:rPr>
              <a:t>What are </a:t>
            </a:r>
          </a:p>
          <a:p>
            <a:pPr algn="ctr"/>
            <a:r>
              <a:rPr lang="en-US" sz="11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hiller" pitchFamily="82" charset="0"/>
              </a:rPr>
              <a:t>you doing </a:t>
            </a:r>
          </a:p>
          <a:p>
            <a:pPr algn="ctr"/>
            <a:r>
              <a:rPr lang="en-US" sz="11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hiller" pitchFamily="82" charset="0"/>
              </a:rPr>
              <a:t>this Halloween?</a:t>
            </a:r>
            <a:endParaRPr lang="en-US" sz="11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hiller" pitchFamily="82" charset="0"/>
            </a:endParaRPr>
          </a:p>
        </p:txBody>
      </p:sp>
      <p:pic>
        <p:nvPicPr>
          <p:cNvPr id="3" name="Picture 2" descr="C:\Program Files\Microsoft Office\MEDIA\CAGCAT10\j0305493.wmf"/>
          <p:cNvPicPr>
            <a:picLocks noChangeAspect="1" noChangeArrowheads="1"/>
          </p:cNvPicPr>
          <p:nvPr/>
        </p:nvPicPr>
        <p:blipFill>
          <a:blip r:embed="rId2" cstate="print"/>
          <a:srcRect/>
          <a:stretch>
            <a:fillRect/>
          </a:stretch>
        </p:blipFill>
        <p:spPr bwMode="auto">
          <a:xfrm rot="21088931">
            <a:off x="557259" y="1573689"/>
            <a:ext cx="1810512" cy="14859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863144"/>
          </a:xfrm>
          <a:prstGeom prst="rect">
            <a:avLst/>
          </a:prstGeom>
          <a:solidFill>
            <a:schemeClr val="bg2">
              <a:lumMod val="60000"/>
              <a:lumOff val="40000"/>
            </a:schemeClr>
          </a:solidFill>
        </p:spPr>
        <p:txBody>
          <a:bodyPr wrap="square" lIns="91440" tIns="45720" rIns="91440" bIns="45720">
            <a:spAutoFit/>
          </a:bodyPr>
          <a:lstStyle/>
          <a:p>
            <a:pPr algn="ctr"/>
            <a:r>
              <a:rPr lang="en-US" sz="125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hiller" pitchFamily="82" charset="0"/>
              </a:rPr>
              <a:t>BOO!!! </a:t>
            </a:r>
          </a:p>
          <a:p>
            <a:pPr algn="ctr"/>
            <a:r>
              <a:rPr lang="en-US" sz="125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hiller" pitchFamily="82" charset="0"/>
              </a:rPr>
              <a:t>Tells us…</a:t>
            </a:r>
          </a:p>
          <a:p>
            <a:pPr algn="ctr"/>
            <a:r>
              <a:rPr lang="en-US" sz="125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hiller" pitchFamily="82" charset="0"/>
              </a:rPr>
              <a:t>What scares you??</a:t>
            </a:r>
            <a:endParaRPr lang="en-US" sz="125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hiller" pitchFamily="82"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15625" t="13281" r="15000" b="6250"/>
          <a:stretch>
            <a:fillRect/>
          </a:stretch>
        </p:blipFill>
        <p:spPr bwMode="auto">
          <a:xfrm>
            <a:off x="0" y="0"/>
            <a:ext cx="7315200" cy="6858000"/>
          </a:xfrm>
          <a:prstGeom prst="rect">
            <a:avLst/>
          </a:prstGeom>
          <a:noFill/>
          <a:ln w="9525">
            <a:noFill/>
            <a:miter lim="800000"/>
            <a:headEnd/>
            <a:tailEnd/>
          </a:ln>
          <a:effectLst/>
        </p:spPr>
      </p:pic>
      <p:sp>
        <p:nvSpPr>
          <p:cNvPr id="5" name="Rectangle 4"/>
          <p:cNvSpPr/>
          <p:nvPr/>
        </p:nvSpPr>
        <p:spPr>
          <a:xfrm>
            <a:off x="7391400" y="152400"/>
            <a:ext cx="1752600" cy="2585323"/>
          </a:xfrm>
          <a:prstGeom prst="rect">
            <a:avLst/>
          </a:prstGeom>
          <a:solidFill>
            <a:schemeClr val="bg1"/>
          </a:solidFill>
        </p:spPr>
        <p:txBody>
          <a:bodyPr wrap="square">
            <a:spAutoFit/>
          </a:bodyPr>
          <a:lstStyle/>
          <a:p>
            <a:r>
              <a:rPr lang="en-US" dirty="0" smtClean="0">
                <a:latin typeface="Bernard MT Condensed" pitchFamily="18" charset="0"/>
              </a:rPr>
              <a:t>$17 gets you into both Destination Terror and The Nightmare Experiment haunted houses. </a:t>
            </a:r>
            <a:br>
              <a:rPr lang="en-US" dirty="0" smtClean="0">
                <a:latin typeface="Bernard MT Condensed" pitchFamily="18" charset="0"/>
              </a:rPr>
            </a:br>
            <a:r>
              <a:rPr lang="en-US" dirty="0" smtClean="0">
                <a:latin typeface="Bernard MT Condensed" pitchFamily="18" charset="0"/>
              </a:rPr>
              <a:t>Go Fast Laser Maze Competition costs $3.</a:t>
            </a:r>
            <a:endParaRPr lang="en-US" dirty="0">
              <a:latin typeface="Bernard MT Condensed"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t="14063" r="27500" b="17969"/>
          <a:stretch>
            <a:fillRect/>
          </a:stretch>
        </p:blipFill>
        <p:spPr bwMode="auto">
          <a:xfrm>
            <a:off x="1905000" y="228600"/>
            <a:ext cx="7086600" cy="6019800"/>
          </a:xfrm>
          <a:prstGeom prst="rect">
            <a:avLst/>
          </a:prstGeom>
          <a:noFill/>
          <a:ln w="9525">
            <a:noFill/>
            <a:miter lim="800000"/>
            <a:headEnd/>
            <a:tailEnd/>
          </a:ln>
          <a:effectLst/>
        </p:spPr>
      </p:pic>
      <p:sp>
        <p:nvSpPr>
          <p:cNvPr id="3" name="Rounded Rectangle 2"/>
          <p:cNvSpPr/>
          <p:nvPr/>
        </p:nvSpPr>
        <p:spPr>
          <a:xfrm>
            <a:off x="152400" y="3429000"/>
            <a:ext cx="3048000" cy="3200400"/>
          </a:xfrm>
          <a:prstGeom prst="roundRect">
            <a:avLst/>
          </a:prstGeom>
          <a:solidFill>
            <a:schemeClr val="bg1">
              <a:lumMod val="95000"/>
              <a:lumOff val="5000"/>
            </a:schemeClr>
          </a:solidFill>
        </p:spPr>
        <p:style>
          <a:lnRef idx="2">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sp>
      <p:sp>
        <p:nvSpPr>
          <p:cNvPr id="4" name="Rounded Rectangle 4"/>
          <p:cNvSpPr/>
          <p:nvPr/>
        </p:nvSpPr>
        <p:spPr>
          <a:xfrm>
            <a:off x="304800" y="3810000"/>
            <a:ext cx="2624938" cy="2438400"/>
          </a:xfrm>
          <a:prstGeom prst="rect">
            <a:avLst/>
          </a:prstGeom>
          <a:solidFill>
            <a:schemeClr val="bg1">
              <a:lumMod val="95000"/>
              <a:lumOff val="5000"/>
            </a:schemeClr>
          </a:solidFill>
        </p:spPr>
        <p:style>
          <a:lnRef idx="0">
            <a:scrgbClr r="0" g="0" b="0"/>
          </a:lnRef>
          <a:fillRef idx="0">
            <a:scrgbClr r="0" g="0" b="0"/>
          </a:fillRef>
          <a:effectRef idx="0">
            <a:scrgbClr r="0" g="0" b="0"/>
          </a:effectRef>
          <a:fontRef idx="minor">
            <a:schemeClr val="lt1"/>
          </a:fontRef>
        </p:style>
        <p:txBody>
          <a:bodyPr spcFirstLastPara="0" vert="horz" wrap="square" lIns="41910" tIns="20955" rIns="41910" bIns="20955" numCol="1" spcCol="1270" anchor="ctr" anchorCtr="0">
            <a:noAutofit/>
          </a:bodyPr>
          <a:lstStyle/>
          <a:p>
            <a:pPr lvl="0" algn="ctr" defTabSz="488950" rtl="0">
              <a:lnSpc>
                <a:spcPct val="90000"/>
              </a:lnSpc>
              <a:spcBef>
                <a:spcPct val="0"/>
              </a:spcBef>
              <a:spcAft>
                <a:spcPct val="35000"/>
              </a:spcAft>
            </a:pPr>
            <a:r>
              <a:rPr lang="en-US" sz="1100" b="1" u="sng" kern="1200" dirty="0" smtClean="0">
                <a:solidFill>
                  <a:srgbClr val="FF0000"/>
                </a:solidFill>
              </a:rPr>
              <a:t>HOURS OF OPERATION</a:t>
            </a:r>
          </a:p>
          <a:p>
            <a:pPr lvl="0" algn="ctr" defTabSz="488950" rtl="0">
              <a:lnSpc>
                <a:spcPct val="90000"/>
              </a:lnSpc>
              <a:spcBef>
                <a:spcPct val="0"/>
              </a:spcBef>
              <a:spcAft>
                <a:spcPct val="35000"/>
              </a:spcAft>
            </a:pPr>
            <a:r>
              <a:rPr lang="en-US" sz="1100" b="1" kern="1200" dirty="0" smtClean="0">
                <a:solidFill>
                  <a:srgbClr val="FF0000"/>
                </a:solidFill>
              </a:rPr>
              <a:t>Friday October 1</a:t>
            </a:r>
            <a:r>
              <a:rPr lang="en-US" sz="1100" b="1" kern="1200" baseline="30000" dirty="0" smtClean="0">
                <a:solidFill>
                  <a:srgbClr val="FF0000"/>
                </a:solidFill>
              </a:rPr>
              <a:t>st</a:t>
            </a:r>
            <a:r>
              <a:rPr lang="en-US" sz="1100" b="1" kern="1200" dirty="0" smtClean="0">
                <a:solidFill>
                  <a:srgbClr val="FF0000"/>
                </a:solidFill>
              </a:rPr>
              <a:t> 6:30 pm - 10:00 pm </a:t>
            </a:r>
            <a:br>
              <a:rPr lang="en-US" sz="1100" b="1" kern="1200" dirty="0" smtClean="0">
                <a:solidFill>
                  <a:srgbClr val="FF0000"/>
                </a:solidFill>
              </a:rPr>
            </a:br>
            <a:r>
              <a:rPr lang="en-US" sz="1100" b="1" kern="1200" dirty="0" smtClean="0">
                <a:solidFill>
                  <a:srgbClr val="FF0000"/>
                </a:solidFill>
              </a:rPr>
              <a:t>Saturday Oct 2</a:t>
            </a:r>
            <a:r>
              <a:rPr lang="en-US" sz="1100" b="1" kern="1200" baseline="30000" dirty="0" smtClean="0">
                <a:solidFill>
                  <a:srgbClr val="FF0000"/>
                </a:solidFill>
              </a:rPr>
              <a:t>nd</a:t>
            </a:r>
            <a:r>
              <a:rPr lang="en-US" sz="1100" b="1" kern="1200" dirty="0" smtClean="0">
                <a:solidFill>
                  <a:srgbClr val="FF0000"/>
                </a:solidFill>
              </a:rPr>
              <a:t> 6:30 pm - 10:00 pm </a:t>
            </a:r>
            <a:br>
              <a:rPr lang="en-US" sz="1100" b="1" kern="1200" dirty="0" smtClean="0">
                <a:solidFill>
                  <a:srgbClr val="FF0000"/>
                </a:solidFill>
              </a:rPr>
            </a:br>
            <a:r>
              <a:rPr lang="en-US" sz="1100" b="1" kern="1200" dirty="0" smtClean="0">
                <a:solidFill>
                  <a:srgbClr val="FF0000"/>
                </a:solidFill>
              </a:rPr>
              <a:t>Friday Oct 8</a:t>
            </a:r>
            <a:r>
              <a:rPr lang="en-US" sz="1100" b="1" kern="1200" baseline="30000" dirty="0" smtClean="0">
                <a:solidFill>
                  <a:srgbClr val="FF0000"/>
                </a:solidFill>
              </a:rPr>
              <a:t>th</a:t>
            </a:r>
            <a:r>
              <a:rPr lang="en-US" sz="1100" b="1" kern="1200" dirty="0" smtClean="0">
                <a:solidFill>
                  <a:srgbClr val="FF0000"/>
                </a:solidFill>
              </a:rPr>
              <a:t> 6:30 pm - 11:00 pm </a:t>
            </a:r>
            <a:br>
              <a:rPr lang="en-US" sz="1100" b="1" kern="1200" dirty="0" smtClean="0">
                <a:solidFill>
                  <a:srgbClr val="FF0000"/>
                </a:solidFill>
              </a:rPr>
            </a:br>
            <a:r>
              <a:rPr lang="en-US" sz="1100" b="1" kern="1200" dirty="0" smtClean="0">
                <a:solidFill>
                  <a:srgbClr val="FF0000"/>
                </a:solidFill>
              </a:rPr>
              <a:t>Saturday Oct 9</a:t>
            </a:r>
            <a:r>
              <a:rPr lang="en-US" sz="1100" b="1" kern="1200" baseline="30000" dirty="0" smtClean="0">
                <a:solidFill>
                  <a:srgbClr val="FF0000"/>
                </a:solidFill>
              </a:rPr>
              <a:t>th</a:t>
            </a:r>
            <a:r>
              <a:rPr lang="en-US" sz="1100" b="1" kern="1200" dirty="0" smtClean="0">
                <a:solidFill>
                  <a:srgbClr val="FF0000"/>
                </a:solidFill>
              </a:rPr>
              <a:t> 6:30 pm - 11:00 pm </a:t>
            </a:r>
            <a:br>
              <a:rPr lang="en-US" sz="1100" b="1" kern="1200" dirty="0" smtClean="0">
                <a:solidFill>
                  <a:srgbClr val="FF0000"/>
                </a:solidFill>
              </a:rPr>
            </a:br>
            <a:r>
              <a:rPr lang="en-US" sz="1100" b="1" kern="1200" dirty="0" smtClean="0">
                <a:solidFill>
                  <a:srgbClr val="FF0000"/>
                </a:solidFill>
              </a:rPr>
              <a:t>Thursday Oct 14</a:t>
            </a:r>
            <a:r>
              <a:rPr lang="en-US" sz="1100" b="1" kern="1200" baseline="30000" dirty="0" smtClean="0">
                <a:solidFill>
                  <a:srgbClr val="FF0000"/>
                </a:solidFill>
              </a:rPr>
              <a:t>th</a:t>
            </a:r>
            <a:r>
              <a:rPr lang="en-US" sz="1100" b="1" kern="1200" dirty="0" smtClean="0">
                <a:solidFill>
                  <a:srgbClr val="FF0000"/>
                </a:solidFill>
              </a:rPr>
              <a:t> 6:30 pm - 10:00 pm </a:t>
            </a:r>
            <a:br>
              <a:rPr lang="en-US" sz="1100" b="1" kern="1200" dirty="0" smtClean="0">
                <a:solidFill>
                  <a:srgbClr val="FF0000"/>
                </a:solidFill>
              </a:rPr>
            </a:br>
            <a:r>
              <a:rPr lang="en-US" sz="1100" b="1" kern="1200" dirty="0" smtClean="0">
                <a:solidFill>
                  <a:srgbClr val="FF0000"/>
                </a:solidFill>
              </a:rPr>
              <a:t>Friday Oct 15</a:t>
            </a:r>
            <a:r>
              <a:rPr lang="en-US" sz="1100" b="1" kern="1200" baseline="30000" dirty="0" smtClean="0">
                <a:solidFill>
                  <a:srgbClr val="FF0000"/>
                </a:solidFill>
              </a:rPr>
              <a:t>th</a:t>
            </a:r>
            <a:r>
              <a:rPr lang="en-US" sz="1100" b="1" kern="1200" dirty="0" smtClean="0">
                <a:solidFill>
                  <a:srgbClr val="FF0000"/>
                </a:solidFill>
              </a:rPr>
              <a:t> 6:30 pm - 11:00 pm </a:t>
            </a:r>
            <a:br>
              <a:rPr lang="en-US" sz="1100" b="1" kern="1200" dirty="0" smtClean="0">
                <a:solidFill>
                  <a:srgbClr val="FF0000"/>
                </a:solidFill>
              </a:rPr>
            </a:br>
            <a:r>
              <a:rPr lang="en-US" sz="1100" b="1" kern="1200" dirty="0" smtClean="0">
                <a:solidFill>
                  <a:srgbClr val="FF0000"/>
                </a:solidFill>
              </a:rPr>
              <a:t>Saturday Oct 16</a:t>
            </a:r>
            <a:r>
              <a:rPr lang="en-US" sz="1100" b="1" kern="1200" baseline="30000" dirty="0" smtClean="0">
                <a:solidFill>
                  <a:srgbClr val="FF0000"/>
                </a:solidFill>
              </a:rPr>
              <a:t>th</a:t>
            </a:r>
            <a:r>
              <a:rPr lang="en-US" sz="1100" b="1" kern="1200" dirty="0" smtClean="0">
                <a:solidFill>
                  <a:srgbClr val="FF0000"/>
                </a:solidFill>
              </a:rPr>
              <a:t> 6:30 pm - 11:00 pm </a:t>
            </a:r>
            <a:br>
              <a:rPr lang="en-US" sz="1100" b="1" kern="1200" dirty="0" smtClean="0">
                <a:solidFill>
                  <a:srgbClr val="FF0000"/>
                </a:solidFill>
              </a:rPr>
            </a:br>
            <a:r>
              <a:rPr lang="en-US" sz="1100" b="1" kern="1200" dirty="0" smtClean="0">
                <a:solidFill>
                  <a:srgbClr val="FF0000"/>
                </a:solidFill>
              </a:rPr>
              <a:t>Thursday Oct 21</a:t>
            </a:r>
            <a:r>
              <a:rPr lang="en-US" sz="1100" b="1" kern="1200" baseline="30000" dirty="0" smtClean="0">
                <a:solidFill>
                  <a:srgbClr val="FF0000"/>
                </a:solidFill>
              </a:rPr>
              <a:t>st</a:t>
            </a:r>
            <a:r>
              <a:rPr lang="en-US" sz="1100" b="1" kern="1200" dirty="0" smtClean="0">
                <a:solidFill>
                  <a:srgbClr val="FF0000"/>
                </a:solidFill>
              </a:rPr>
              <a:t> 6:30 pm - 10:00 pm </a:t>
            </a:r>
            <a:br>
              <a:rPr lang="en-US" sz="1100" b="1" kern="1200" dirty="0" smtClean="0">
                <a:solidFill>
                  <a:srgbClr val="FF0000"/>
                </a:solidFill>
              </a:rPr>
            </a:br>
            <a:r>
              <a:rPr lang="en-US" sz="1100" b="1" kern="1200" dirty="0" smtClean="0">
                <a:solidFill>
                  <a:srgbClr val="FF0000"/>
                </a:solidFill>
              </a:rPr>
              <a:t>Friday Oct 22</a:t>
            </a:r>
            <a:r>
              <a:rPr lang="en-US" sz="1100" b="1" kern="1200" baseline="30000" dirty="0" smtClean="0">
                <a:solidFill>
                  <a:srgbClr val="FF0000"/>
                </a:solidFill>
              </a:rPr>
              <a:t>nd</a:t>
            </a:r>
            <a:r>
              <a:rPr lang="en-US" sz="1100" b="1" kern="1200" dirty="0" smtClean="0">
                <a:solidFill>
                  <a:srgbClr val="FF0000"/>
                </a:solidFill>
              </a:rPr>
              <a:t> 6:30 pm - 11:00 pm </a:t>
            </a:r>
            <a:br>
              <a:rPr lang="en-US" sz="1100" b="1" kern="1200" dirty="0" smtClean="0">
                <a:solidFill>
                  <a:srgbClr val="FF0000"/>
                </a:solidFill>
              </a:rPr>
            </a:br>
            <a:r>
              <a:rPr lang="en-US" sz="1100" b="1" kern="1200" dirty="0" smtClean="0">
                <a:solidFill>
                  <a:srgbClr val="FF0000"/>
                </a:solidFill>
              </a:rPr>
              <a:t>Saturday Oct 23</a:t>
            </a:r>
            <a:r>
              <a:rPr lang="en-US" sz="1100" b="1" kern="1200" baseline="30000" dirty="0" smtClean="0">
                <a:solidFill>
                  <a:srgbClr val="FF0000"/>
                </a:solidFill>
              </a:rPr>
              <a:t>rd</a:t>
            </a:r>
            <a:r>
              <a:rPr lang="en-US" sz="1100" b="1" kern="1200" dirty="0" smtClean="0">
                <a:solidFill>
                  <a:srgbClr val="FF0000"/>
                </a:solidFill>
              </a:rPr>
              <a:t> 6:30 pm - 11:00 pm </a:t>
            </a:r>
            <a:br>
              <a:rPr lang="en-US" sz="1100" b="1" kern="1200" dirty="0" smtClean="0">
                <a:solidFill>
                  <a:srgbClr val="FF0000"/>
                </a:solidFill>
              </a:rPr>
            </a:br>
            <a:r>
              <a:rPr lang="en-US" sz="1100" b="1" kern="1200" dirty="0" smtClean="0">
                <a:solidFill>
                  <a:srgbClr val="FF0000"/>
                </a:solidFill>
              </a:rPr>
              <a:t>Thursday Oct 28</a:t>
            </a:r>
            <a:r>
              <a:rPr lang="en-US" sz="1100" b="1" kern="1200" baseline="30000" dirty="0" smtClean="0">
                <a:solidFill>
                  <a:srgbClr val="FF0000"/>
                </a:solidFill>
              </a:rPr>
              <a:t>th</a:t>
            </a:r>
            <a:r>
              <a:rPr lang="en-US" sz="1100" b="1" kern="1200" dirty="0" smtClean="0">
                <a:solidFill>
                  <a:srgbClr val="FF0000"/>
                </a:solidFill>
              </a:rPr>
              <a:t> 6:30 pm - 10:00 pm </a:t>
            </a:r>
            <a:br>
              <a:rPr lang="en-US" sz="1100" b="1" kern="1200" dirty="0" smtClean="0">
                <a:solidFill>
                  <a:srgbClr val="FF0000"/>
                </a:solidFill>
              </a:rPr>
            </a:br>
            <a:r>
              <a:rPr lang="en-US" sz="1100" b="1" kern="1200" dirty="0" smtClean="0">
                <a:solidFill>
                  <a:srgbClr val="FF0000"/>
                </a:solidFill>
              </a:rPr>
              <a:t>Friday Oct 29</a:t>
            </a:r>
            <a:r>
              <a:rPr lang="en-US" sz="1100" b="1" kern="1200" baseline="30000" dirty="0" smtClean="0">
                <a:solidFill>
                  <a:srgbClr val="FF0000"/>
                </a:solidFill>
              </a:rPr>
              <a:t>th</a:t>
            </a:r>
            <a:r>
              <a:rPr lang="en-US" sz="1100" b="1" kern="1200" dirty="0" smtClean="0">
                <a:solidFill>
                  <a:srgbClr val="FF0000"/>
                </a:solidFill>
              </a:rPr>
              <a:t> 6:30 pm - 11:00 pm </a:t>
            </a:r>
            <a:br>
              <a:rPr lang="en-US" sz="1100" b="1" kern="1200" dirty="0" smtClean="0">
                <a:solidFill>
                  <a:srgbClr val="FF0000"/>
                </a:solidFill>
              </a:rPr>
            </a:br>
            <a:r>
              <a:rPr lang="en-US" sz="1100" b="1" kern="1200" dirty="0" smtClean="0">
                <a:solidFill>
                  <a:srgbClr val="FF0000"/>
                </a:solidFill>
              </a:rPr>
              <a:t>Saturday Oct 30</a:t>
            </a:r>
            <a:r>
              <a:rPr lang="en-US" sz="1100" b="1" kern="1200" baseline="30000" dirty="0" smtClean="0">
                <a:solidFill>
                  <a:srgbClr val="FF0000"/>
                </a:solidFill>
              </a:rPr>
              <a:t>th</a:t>
            </a:r>
            <a:r>
              <a:rPr lang="en-US" sz="1100" b="1" kern="1200" dirty="0" smtClean="0">
                <a:solidFill>
                  <a:srgbClr val="FF0000"/>
                </a:solidFill>
              </a:rPr>
              <a:t> 6:30 pm - 11:00 pm </a:t>
            </a:r>
            <a:br>
              <a:rPr lang="en-US" sz="1100" b="1" kern="1200" dirty="0" smtClean="0">
                <a:solidFill>
                  <a:srgbClr val="FF0000"/>
                </a:solidFill>
              </a:rPr>
            </a:br>
            <a:r>
              <a:rPr lang="en-US" sz="1100" b="1" kern="1200" dirty="0" smtClean="0">
                <a:solidFill>
                  <a:srgbClr val="FF0000"/>
                </a:solidFill>
              </a:rPr>
              <a:t>Sunday Oct 31</a:t>
            </a:r>
            <a:r>
              <a:rPr lang="en-US" sz="1100" b="1" kern="1200" baseline="30000" dirty="0" smtClean="0">
                <a:solidFill>
                  <a:srgbClr val="FF0000"/>
                </a:solidFill>
              </a:rPr>
              <a:t>st</a:t>
            </a:r>
            <a:r>
              <a:rPr lang="en-US" sz="1100" b="1" kern="1200" dirty="0" smtClean="0">
                <a:solidFill>
                  <a:srgbClr val="FF0000"/>
                </a:solidFill>
              </a:rPr>
              <a:t> 5:00 pm - 10:00 pm</a:t>
            </a:r>
            <a:endParaRPr lang="en-US" sz="1100" b="1" kern="1200" dirty="0">
              <a:solidFill>
                <a:srgbClr val="FF0000"/>
              </a:solidFill>
            </a:endParaRPr>
          </a:p>
        </p:txBody>
      </p:sp>
      <p:pic>
        <p:nvPicPr>
          <p:cNvPr id="6" name="Picture 2" descr="C:\Users\aposton\AppData\Local\Microsoft\Windows\Temporary Internet Files\Content.IE5\3M0A8WS9\MC900323087[1].wmf"/>
          <p:cNvPicPr>
            <a:picLocks noChangeAspect="1" noChangeArrowheads="1"/>
          </p:cNvPicPr>
          <p:nvPr/>
        </p:nvPicPr>
        <p:blipFill>
          <a:blip r:embed="rId3" cstate="print"/>
          <a:srcRect/>
          <a:stretch>
            <a:fillRect/>
          </a:stretch>
        </p:blipFill>
        <p:spPr bwMode="auto">
          <a:xfrm rot="21346283">
            <a:off x="116229" y="81041"/>
            <a:ext cx="2317687" cy="3238123"/>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Users\aposton\AppData\Local\Microsoft\Windows\Temporary Internet Files\Content.IE5\CV8QM73P\MP900399956[1].jpg"/>
          <p:cNvPicPr>
            <a:picLocks noChangeAspect="1" noChangeArrowheads="1"/>
          </p:cNvPicPr>
          <p:nvPr/>
        </p:nvPicPr>
        <p:blipFill>
          <a:blip r:embed="rId2" cstate="print"/>
          <a:srcRect/>
          <a:stretch>
            <a:fillRect/>
          </a:stretch>
        </p:blipFill>
        <p:spPr bwMode="auto">
          <a:xfrm>
            <a:off x="5715000" y="152401"/>
            <a:ext cx="3072384" cy="4419600"/>
          </a:xfrm>
          <a:prstGeom prst="rect">
            <a:avLst/>
          </a:prstGeom>
          <a:noFill/>
        </p:spPr>
      </p:pic>
      <p:pic>
        <p:nvPicPr>
          <p:cNvPr id="5127" name="Picture 7" descr="C:\Users\aposton\AppData\Local\Microsoft\Windows\Temporary Internet Files\Content.IE5\CV8QM73P\MC900282620[1].wmf"/>
          <p:cNvPicPr>
            <a:picLocks noChangeAspect="1" noChangeArrowheads="1"/>
          </p:cNvPicPr>
          <p:nvPr/>
        </p:nvPicPr>
        <p:blipFill>
          <a:blip r:embed="rId3" cstate="print"/>
          <a:srcRect/>
          <a:stretch>
            <a:fillRect/>
          </a:stretch>
        </p:blipFill>
        <p:spPr bwMode="auto">
          <a:xfrm>
            <a:off x="2895600" y="3674708"/>
            <a:ext cx="3048000" cy="3183292"/>
          </a:xfrm>
          <a:prstGeom prst="rect">
            <a:avLst/>
          </a:prstGeom>
          <a:noFill/>
        </p:spPr>
      </p:pic>
      <p:pic>
        <p:nvPicPr>
          <p:cNvPr id="5128" name="Picture 8" descr="C:\Users\aposton\AppData\Local\Microsoft\Windows\Temporary Internet Files\Content.IE5\3M0A8WS9\MC900436107[1].wmf"/>
          <p:cNvPicPr>
            <a:picLocks noChangeAspect="1" noChangeArrowheads="1"/>
          </p:cNvPicPr>
          <p:nvPr/>
        </p:nvPicPr>
        <p:blipFill>
          <a:blip r:embed="rId4" cstate="print"/>
          <a:srcRect/>
          <a:stretch>
            <a:fillRect/>
          </a:stretch>
        </p:blipFill>
        <p:spPr bwMode="auto">
          <a:xfrm>
            <a:off x="5867400" y="4953000"/>
            <a:ext cx="2971800" cy="1676400"/>
          </a:xfrm>
          <a:prstGeom prst="rect">
            <a:avLst/>
          </a:prstGeom>
          <a:noFill/>
        </p:spPr>
      </p:pic>
      <p:pic>
        <p:nvPicPr>
          <p:cNvPr id="5132" name="Picture 12" descr="C:\Users\aposton\AppData\Local\Microsoft\Windows\Temporary Internet Files\Content.IE5\3M0A8WS9\MC900444662[1].jpg"/>
          <p:cNvPicPr>
            <a:picLocks noChangeAspect="1" noChangeArrowheads="1"/>
          </p:cNvPicPr>
          <p:nvPr/>
        </p:nvPicPr>
        <p:blipFill>
          <a:blip r:embed="rId5" cstate="print"/>
          <a:srcRect/>
          <a:stretch>
            <a:fillRect/>
          </a:stretch>
        </p:blipFill>
        <p:spPr bwMode="auto">
          <a:xfrm>
            <a:off x="0" y="2819400"/>
            <a:ext cx="3048000" cy="4038600"/>
          </a:xfrm>
          <a:prstGeom prst="rect">
            <a:avLst/>
          </a:prstGeom>
          <a:noFill/>
        </p:spPr>
      </p:pic>
      <p:pic>
        <p:nvPicPr>
          <p:cNvPr id="5126" name="Picture 6" descr="C:\Users\aposton\AppData\Local\Microsoft\Windows\Temporary Internet Files\Content.IE5\3M0A8WS9\MC900436682[1].wmf"/>
          <p:cNvPicPr>
            <a:picLocks noChangeAspect="1" noChangeArrowheads="1"/>
          </p:cNvPicPr>
          <p:nvPr/>
        </p:nvPicPr>
        <p:blipFill>
          <a:blip r:embed="rId6" cstate="print"/>
          <a:srcRect/>
          <a:stretch>
            <a:fillRect/>
          </a:stretch>
        </p:blipFill>
        <p:spPr bwMode="auto">
          <a:xfrm>
            <a:off x="304800" y="1066800"/>
            <a:ext cx="2590800" cy="4038600"/>
          </a:xfrm>
          <a:prstGeom prst="rect">
            <a:avLst/>
          </a:prstGeom>
          <a:noFill/>
        </p:spPr>
      </p:pic>
      <p:pic>
        <p:nvPicPr>
          <p:cNvPr id="5133" name="Picture 13" descr="C:\Users\aposton\AppData\Local\Microsoft\Windows\Temporary Internet Files\Content.IE5\XCSQ2PYU\MC900444666[1].jpg"/>
          <p:cNvPicPr>
            <a:picLocks noChangeAspect="1" noChangeArrowheads="1"/>
          </p:cNvPicPr>
          <p:nvPr/>
        </p:nvPicPr>
        <p:blipFill>
          <a:blip r:embed="rId7" cstate="print"/>
          <a:srcRect/>
          <a:stretch>
            <a:fillRect/>
          </a:stretch>
        </p:blipFill>
        <p:spPr bwMode="auto">
          <a:xfrm>
            <a:off x="2895600" y="0"/>
            <a:ext cx="2828544" cy="365760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2" cstate="print"/>
          <a:srcRect/>
          <a:stretch>
            <a:fillRect/>
          </a:stretch>
        </p:blipFill>
        <p:spPr bwMode="auto">
          <a:xfrm>
            <a:off x="2209800" y="2819400"/>
            <a:ext cx="4457700" cy="571500"/>
          </a:xfrm>
          <a:prstGeom prst="rect">
            <a:avLst/>
          </a:prstGeom>
          <a:noFill/>
          <a:ln w="9525">
            <a:noFill/>
            <a:miter lim="800000"/>
            <a:headEnd/>
            <a:tailEnd/>
          </a:ln>
          <a:effectLst/>
        </p:spPr>
      </p:pic>
      <p:pic>
        <p:nvPicPr>
          <p:cNvPr id="6151" name="Picture 7"/>
          <p:cNvPicPr>
            <a:picLocks noChangeAspect="1" noChangeArrowheads="1"/>
          </p:cNvPicPr>
          <p:nvPr/>
        </p:nvPicPr>
        <p:blipFill>
          <a:blip r:embed="rId3" cstate="print"/>
          <a:srcRect/>
          <a:stretch>
            <a:fillRect/>
          </a:stretch>
        </p:blipFill>
        <p:spPr bwMode="auto">
          <a:xfrm>
            <a:off x="304800" y="4800600"/>
            <a:ext cx="4457700" cy="571500"/>
          </a:xfrm>
          <a:prstGeom prst="rect">
            <a:avLst/>
          </a:prstGeom>
          <a:noFill/>
          <a:ln w="9525">
            <a:noFill/>
            <a:miter lim="800000"/>
            <a:headEnd/>
            <a:tailEnd/>
          </a:ln>
          <a:effectLst/>
        </p:spPr>
      </p:pic>
      <p:sp>
        <p:nvSpPr>
          <p:cNvPr id="9" name="Rectangle 8"/>
          <p:cNvSpPr/>
          <p:nvPr/>
        </p:nvSpPr>
        <p:spPr>
          <a:xfrm>
            <a:off x="457200" y="381001"/>
            <a:ext cx="8229600" cy="3354765"/>
          </a:xfrm>
          <a:prstGeom prst="rect">
            <a:avLst/>
          </a:prstGeom>
        </p:spPr>
        <p:txBody>
          <a:bodyPr wrap="square">
            <a:spAutoFit/>
          </a:bodyPr>
          <a:lstStyle/>
          <a:p>
            <a:pPr algn="r"/>
            <a:r>
              <a:rPr lang="en-US" sz="6600" b="1" u="sng"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hiller" pitchFamily="82" charset="0"/>
              </a:rPr>
              <a:t>Curse of : Slaughterhouse Gulch</a:t>
            </a:r>
            <a:r>
              <a:rPr lang="en-US" sz="6600" b="1" u="sng"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hiller" pitchFamily="82" charset="0"/>
              </a:rPr>
              <a:t> </a:t>
            </a:r>
            <a:r>
              <a:rPr lang="en-US" sz="6600" b="1" u="sng"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hiller" pitchFamily="82" charset="0"/>
              </a:rPr>
              <a:t> </a:t>
            </a:r>
          </a:p>
          <a:p>
            <a:pPr algn="r"/>
            <a:r>
              <a:rPr lang="en-US" sz="1600" b="1" dirty="0" smtClean="0">
                <a:solidFill>
                  <a:schemeClr val="tx1">
                    <a:lumMod val="85000"/>
                  </a:schemeClr>
                </a:solidFill>
                <a:latin typeface="Times New Roman" pitchFamily="18" charset="0"/>
                <a:cs typeface="Times New Roman" pitchFamily="18" charset="0"/>
              </a:rPr>
              <a:t>Aurora - I-225 and Parker Rd</a:t>
            </a:r>
            <a:br>
              <a:rPr lang="en-US" sz="1600" b="1" dirty="0" smtClean="0">
                <a:solidFill>
                  <a:schemeClr val="tx1">
                    <a:lumMod val="85000"/>
                  </a:schemeClr>
                </a:solidFill>
                <a:latin typeface="Times New Roman" pitchFamily="18" charset="0"/>
                <a:cs typeface="Times New Roman" pitchFamily="18" charset="0"/>
              </a:rPr>
            </a:br>
            <a:r>
              <a:rPr lang="en-US" sz="1600" b="1" dirty="0" smtClean="0">
                <a:solidFill>
                  <a:schemeClr val="tx1">
                    <a:lumMod val="85000"/>
                  </a:schemeClr>
                </a:solidFill>
                <a:latin typeface="Times New Roman" pitchFamily="18" charset="0"/>
                <a:cs typeface="Times New Roman" pitchFamily="18" charset="0"/>
              </a:rPr>
              <a:t>Mike Myers, Jason and Freddy are just a few of the souls cursed to haunt Slaughterhouse Gulch.  Sweeney Todd will give you a close shave and Hannibal is hungry for your company and Leather Face is ready to start the massacre. They know what you did last summer, but will you survive this fall at Slaughterhouse Gulch?</a:t>
            </a:r>
            <a:endParaRPr lang="en-US" sz="1600" b="1" dirty="0">
              <a:solidFill>
                <a:schemeClr val="tx1">
                  <a:lumMod val="85000"/>
                </a:schemeClr>
              </a:solidFill>
              <a:latin typeface="Times New Roman" pitchFamily="18" charset="0"/>
              <a:cs typeface="Times New Roman" pitchFamily="18" charset="0"/>
            </a:endParaRPr>
          </a:p>
        </p:txBody>
      </p:sp>
      <p:pic>
        <p:nvPicPr>
          <p:cNvPr id="6154" name="Picture 10"/>
          <p:cNvPicPr>
            <a:picLocks noChangeAspect="1" noChangeArrowheads="1"/>
          </p:cNvPicPr>
          <p:nvPr/>
        </p:nvPicPr>
        <p:blipFill>
          <a:blip r:embed="rId4" cstate="print"/>
          <a:srcRect/>
          <a:stretch>
            <a:fillRect/>
          </a:stretch>
        </p:blipFill>
        <p:spPr bwMode="auto">
          <a:xfrm>
            <a:off x="304800" y="4114800"/>
            <a:ext cx="4457700" cy="571500"/>
          </a:xfrm>
          <a:prstGeom prst="rect">
            <a:avLst/>
          </a:prstGeom>
          <a:noFill/>
          <a:ln w="9525">
            <a:noFill/>
            <a:miter lim="800000"/>
            <a:headEnd/>
            <a:tailEnd/>
          </a:ln>
          <a:effectLst/>
        </p:spPr>
      </p:pic>
      <p:sp>
        <p:nvSpPr>
          <p:cNvPr id="13" name="Rectangle 12"/>
          <p:cNvSpPr/>
          <p:nvPr/>
        </p:nvSpPr>
        <p:spPr>
          <a:xfrm>
            <a:off x="4800600" y="3733800"/>
            <a:ext cx="4038600" cy="2646878"/>
          </a:xfrm>
          <a:prstGeom prst="rect">
            <a:avLst/>
          </a:prstGeom>
        </p:spPr>
        <p:txBody>
          <a:bodyPr wrap="square">
            <a:spAutoFit/>
          </a:bodyPr>
          <a:lstStyle/>
          <a:p>
            <a:r>
              <a:rPr lang="en-US" sz="5400" b="1" u="sng"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hiller" pitchFamily="82" charset="0"/>
              </a:rPr>
              <a:t>Haunted Mansion </a:t>
            </a:r>
            <a:r>
              <a:rPr lang="en-US" sz="1200" b="1" dirty="0" smtClean="0">
                <a:solidFill>
                  <a:srgbClr val="FFC000"/>
                </a:solidFill>
              </a:rPr>
              <a:t/>
            </a:r>
            <a:br>
              <a:rPr lang="en-US" sz="1200" b="1" dirty="0" smtClean="0">
                <a:solidFill>
                  <a:srgbClr val="FFC000"/>
                </a:solidFill>
              </a:rPr>
            </a:br>
            <a:r>
              <a:rPr lang="en-US" sz="1600" b="1" dirty="0" smtClean="0">
                <a:solidFill>
                  <a:schemeClr val="tx1">
                    <a:lumMod val="85000"/>
                  </a:schemeClr>
                </a:solidFill>
                <a:latin typeface="Times New Roman" pitchFamily="18" charset="0"/>
                <a:cs typeface="Times New Roman" pitchFamily="18" charset="0"/>
              </a:rPr>
              <a:t>Littleton - 5663 So Prince Street. </a:t>
            </a:r>
            <a:br>
              <a:rPr lang="en-US" sz="1600" b="1" dirty="0" smtClean="0">
                <a:solidFill>
                  <a:schemeClr val="tx1">
                    <a:lumMod val="85000"/>
                  </a:schemeClr>
                </a:solidFill>
                <a:latin typeface="Times New Roman" pitchFamily="18" charset="0"/>
                <a:cs typeface="Times New Roman" pitchFamily="18" charset="0"/>
              </a:rPr>
            </a:br>
            <a:r>
              <a:rPr lang="en-US" sz="1600" b="1" dirty="0" smtClean="0">
                <a:solidFill>
                  <a:schemeClr val="tx1">
                    <a:lumMod val="85000"/>
                  </a:schemeClr>
                </a:solidFill>
                <a:latin typeface="Times New Roman" pitchFamily="18" charset="0"/>
                <a:cs typeface="Times New Roman" pitchFamily="18" charset="0"/>
              </a:rPr>
              <a:t>A Colorado tradition. This Haunted House has been in business for over 36 years. Haunted Mansion features cutting-edge special effects and animatronics. There are over 30 rooms of Hollywood-style sets created by seasoned professionals. </a:t>
            </a:r>
            <a:endParaRPr lang="en-US" sz="1600" b="1" dirty="0">
              <a:solidFill>
                <a:schemeClr val="tx1">
                  <a:lumMod val="85000"/>
                </a:schemeClr>
              </a:solidFill>
              <a:latin typeface="Times New Roman" pitchFamily="18" charset="0"/>
              <a:cs typeface="Times New Roman"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609600" y="609600"/>
            <a:ext cx="2857500" cy="1447800"/>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cstate="print"/>
          <a:srcRect/>
          <a:stretch>
            <a:fillRect/>
          </a:stretch>
        </p:blipFill>
        <p:spPr bwMode="auto">
          <a:xfrm>
            <a:off x="3886200" y="3886200"/>
            <a:ext cx="4457700" cy="571500"/>
          </a:xfrm>
          <a:prstGeom prst="rect">
            <a:avLst/>
          </a:prstGeom>
          <a:noFill/>
          <a:ln w="9525">
            <a:noFill/>
            <a:miter lim="800000"/>
            <a:headEnd/>
            <a:tailEnd/>
          </a:ln>
          <a:effectLst/>
        </p:spPr>
      </p:pic>
      <p:sp>
        <p:nvSpPr>
          <p:cNvPr id="4" name="Rectangle 3"/>
          <p:cNvSpPr/>
          <p:nvPr/>
        </p:nvSpPr>
        <p:spPr>
          <a:xfrm>
            <a:off x="533400" y="4688919"/>
            <a:ext cx="7696200" cy="2169081"/>
          </a:xfrm>
          <a:prstGeom prst="rect">
            <a:avLst/>
          </a:prstGeom>
        </p:spPr>
        <p:txBody>
          <a:bodyPr wrap="square">
            <a:spAutoFit/>
          </a:bodyPr>
          <a:lstStyle/>
          <a:p>
            <a:r>
              <a:rPr lang="en-US" sz="6000" b="1" u="sng"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hiller" pitchFamily="82" charset="0"/>
              </a:rPr>
              <a:t>13th Door </a:t>
            </a:r>
            <a:r>
              <a:rPr lang="en-US" sz="1200" b="1" dirty="0" smtClean="0">
                <a:solidFill>
                  <a:srgbClr val="FFC000"/>
                </a:solidFill>
              </a:rPr>
              <a:t/>
            </a:r>
            <a:br>
              <a:rPr lang="en-US" sz="1200" b="1" dirty="0" smtClean="0">
                <a:solidFill>
                  <a:srgbClr val="FFC000"/>
                </a:solidFill>
              </a:rPr>
            </a:br>
            <a:r>
              <a:rPr lang="en-US" sz="1400" b="1" dirty="0" smtClean="0">
                <a:solidFill>
                  <a:schemeClr val="tx1">
                    <a:lumMod val="85000"/>
                  </a:schemeClr>
                </a:solidFill>
                <a:latin typeface="Times New Roman" pitchFamily="18" charset="0"/>
                <a:cs typeface="Times New Roman" pitchFamily="18" charset="0"/>
              </a:rPr>
              <a:t>Denver I-225 and Parker Rd.</a:t>
            </a:r>
            <a:br>
              <a:rPr lang="en-US" sz="1400" b="1" dirty="0" smtClean="0">
                <a:solidFill>
                  <a:schemeClr val="tx1">
                    <a:lumMod val="85000"/>
                  </a:schemeClr>
                </a:solidFill>
                <a:latin typeface="Times New Roman" pitchFamily="18" charset="0"/>
                <a:cs typeface="Times New Roman" pitchFamily="18" charset="0"/>
              </a:rPr>
            </a:br>
            <a:r>
              <a:rPr lang="en-US" sz="1400" b="1" dirty="0" smtClean="0">
                <a:solidFill>
                  <a:schemeClr val="tx1">
                    <a:lumMod val="85000"/>
                  </a:schemeClr>
                </a:solidFill>
                <a:latin typeface="Times New Roman" pitchFamily="18" charset="0"/>
                <a:cs typeface="Times New Roman" pitchFamily="18" charset="0"/>
              </a:rPr>
              <a:t>13TH Door Haunted House is back with more spine tingling excitement than ever before. The legend lives on here as you try to navigate your way through the Barrington Hotel. Will you be as lucky or will Andrew Barrington's ghost find you first! Your only hope of survival is to find the 13th Door!</a:t>
            </a:r>
            <a:endParaRPr lang="en-US" sz="1400" b="1" dirty="0">
              <a:solidFill>
                <a:schemeClr val="tx1">
                  <a:lumMod val="85000"/>
                </a:schemeClr>
              </a:solidFill>
              <a:latin typeface="Times New Roman" pitchFamily="18" charset="0"/>
              <a:cs typeface="Times New Roman" pitchFamily="18" charset="0"/>
            </a:endParaRPr>
          </a:p>
        </p:txBody>
      </p:sp>
      <p:pic>
        <p:nvPicPr>
          <p:cNvPr id="7172" name="Picture 4"/>
          <p:cNvPicPr>
            <a:picLocks noChangeAspect="1" noChangeArrowheads="1"/>
          </p:cNvPicPr>
          <p:nvPr/>
        </p:nvPicPr>
        <p:blipFill>
          <a:blip r:embed="rId4" cstate="print"/>
          <a:srcRect/>
          <a:stretch>
            <a:fillRect/>
          </a:stretch>
        </p:blipFill>
        <p:spPr bwMode="auto">
          <a:xfrm>
            <a:off x="3505200" y="5334000"/>
            <a:ext cx="4457700" cy="571500"/>
          </a:xfrm>
          <a:prstGeom prst="rect">
            <a:avLst/>
          </a:prstGeom>
          <a:noFill/>
          <a:ln w="9525">
            <a:noFill/>
            <a:miter lim="800000"/>
            <a:headEnd/>
            <a:tailEnd/>
          </a:ln>
          <a:effectLst/>
        </p:spPr>
      </p:pic>
      <p:sp>
        <p:nvSpPr>
          <p:cNvPr id="6" name="Rectangle 5"/>
          <p:cNvSpPr/>
          <p:nvPr/>
        </p:nvSpPr>
        <p:spPr>
          <a:xfrm>
            <a:off x="228600" y="2667000"/>
            <a:ext cx="7315200" cy="1846659"/>
          </a:xfrm>
          <a:prstGeom prst="rect">
            <a:avLst/>
          </a:prstGeom>
        </p:spPr>
        <p:txBody>
          <a:bodyPr wrap="square">
            <a:spAutoFit/>
          </a:bodyPr>
          <a:lstStyle/>
          <a:p>
            <a:r>
              <a:rPr lang="en-US" sz="6600" b="1" u="sng"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hiller" pitchFamily="82" charset="0"/>
              </a:rPr>
              <a:t>Decimation Haunted House</a:t>
            </a:r>
            <a:r>
              <a:rPr lang="en-US" sz="1200" b="1" dirty="0" smtClean="0">
                <a:solidFill>
                  <a:srgbClr val="FFC000"/>
                </a:solidFill>
              </a:rPr>
              <a:t/>
            </a:r>
            <a:br>
              <a:rPr lang="en-US" sz="1200" b="1" dirty="0" smtClean="0">
                <a:solidFill>
                  <a:srgbClr val="FFC000"/>
                </a:solidFill>
              </a:rPr>
            </a:br>
            <a:r>
              <a:rPr lang="en-US" sz="1600" b="1" dirty="0" smtClean="0">
                <a:solidFill>
                  <a:schemeClr val="tx1">
                    <a:lumMod val="85000"/>
                  </a:schemeClr>
                </a:solidFill>
                <a:latin typeface="Times New Roman" pitchFamily="18" charset="0"/>
                <a:cs typeface="Times New Roman" pitchFamily="18" charset="0"/>
              </a:rPr>
              <a:t>Englewood - Centennial Promenade </a:t>
            </a:r>
            <a:br>
              <a:rPr lang="en-US" sz="1600" b="1" dirty="0" smtClean="0">
                <a:solidFill>
                  <a:schemeClr val="tx1">
                    <a:lumMod val="85000"/>
                  </a:schemeClr>
                </a:solidFill>
                <a:latin typeface="Times New Roman" pitchFamily="18" charset="0"/>
                <a:cs typeface="Times New Roman" pitchFamily="18" charset="0"/>
              </a:rPr>
            </a:br>
            <a:r>
              <a:rPr lang="en-US" sz="1600" b="1" dirty="0" smtClean="0">
                <a:solidFill>
                  <a:schemeClr val="tx1">
                    <a:lumMod val="85000"/>
                  </a:schemeClr>
                </a:solidFill>
                <a:latin typeface="Times New Roman" pitchFamily="18" charset="0"/>
                <a:cs typeface="Times New Roman" pitchFamily="18" charset="0"/>
              </a:rPr>
              <a:t>Colorado's newest Haunted House</a:t>
            </a:r>
          </a:p>
          <a:p>
            <a:r>
              <a:rPr lang="en-US" sz="1600" b="1" dirty="0" smtClean="0">
                <a:solidFill>
                  <a:schemeClr val="tx1">
                    <a:lumMod val="85000"/>
                  </a:schemeClr>
                </a:solidFill>
                <a:latin typeface="Times New Roman" pitchFamily="18" charset="0"/>
                <a:cs typeface="Times New Roman" pitchFamily="18" charset="0"/>
              </a:rPr>
              <a:t> presented by Mangled Maniacs LLC. </a:t>
            </a:r>
            <a:endParaRPr lang="en-US" sz="1600" b="1" dirty="0">
              <a:solidFill>
                <a:schemeClr val="tx1">
                  <a:lumMod val="85000"/>
                </a:schemeClr>
              </a:solidFill>
              <a:latin typeface="Times New Roman" pitchFamily="18" charset="0"/>
              <a:cs typeface="Times New Roman" pitchFamily="18" charset="0"/>
            </a:endParaRPr>
          </a:p>
        </p:txBody>
      </p:sp>
      <p:sp>
        <p:nvSpPr>
          <p:cNvPr id="7" name="Rectangle 6"/>
          <p:cNvSpPr/>
          <p:nvPr/>
        </p:nvSpPr>
        <p:spPr>
          <a:xfrm>
            <a:off x="3733800" y="533400"/>
            <a:ext cx="4572000" cy="2261414"/>
          </a:xfrm>
          <a:prstGeom prst="rect">
            <a:avLst/>
          </a:prstGeom>
        </p:spPr>
        <p:txBody>
          <a:bodyPr wrap="square">
            <a:spAutoFit/>
          </a:bodyPr>
          <a:lstStyle/>
          <a:p>
            <a:r>
              <a:rPr lang="en-US" sz="6600" b="1" u="sng"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hiller" pitchFamily="82" charset="0"/>
              </a:rPr>
              <a:t>City of the Dead </a:t>
            </a:r>
            <a:r>
              <a:rPr lang="en-US" sz="1200" b="1" dirty="0" smtClean="0">
                <a:solidFill>
                  <a:srgbClr val="FFC000"/>
                </a:solidFill>
              </a:rPr>
              <a:t/>
            </a:r>
            <a:br>
              <a:rPr lang="en-US" sz="1200" b="1" dirty="0" smtClean="0">
                <a:solidFill>
                  <a:srgbClr val="FFC000"/>
                </a:solidFill>
              </a:rPr>
            </a:br>
            <a:r>
              <a:rPr lang="en-US" sz="1400" b="1" dirty="0" smtClean="0">
                <a:solidFill>
                  <a:schemeClr val="tx1">
                    <a:lumMod val="85000"/>
                  </a:schemeClr>
                </a:solidFill>
                <a:latin typeface="Times New Roman" pitchFamily="18" charset="0"/>
                <a:cs typeface="Times New Roman" pitchFamily="18" charset="0"/>
              </a:rPr>
              <a:t>Henderson - Mile High Marketplace</a:t>
            </a:r>
            <a:br>
              <a:rPr lang="en-US" sz="1400" b="1" dirty="0" smtClean="0">
                <a:solidFill>
                  <a:schemeClr val="tx1">
                    <a:lumMod val="85000"/>
                  </a:schemeClr>
                </a:solidFill>
                <a:latin typeface="Times New Roman" pitchFamily="18" charset="0"/>
                <a:cs typeface="Times New Roman" pitchFamily="18" charset="0"/>
              </a:rPr>
            </a:br>
            <a:r>
              <a:rPr lang="en-US" sz="1400" b="1" dirty="0" smtClean="0">
                <a:solidFill>
                  <a:schemeClr val="tx1">
                    <a:lumMod val="85000"/>
                  </a:schemeClr>
                </a:solidFill>
                <a:latin typeface="Times New Roman" pitchFamily="18" charset="0"/>
                <a:cs typeface="Times New Roman" pitchFamily="18" charset="0"/>
              </a:rPr>
              <a:t>Deep down below the bustling metropolitan cities of today lies a wretched city born of the undead. Where Zombies live like people, but their city shops and streets take a much more twisted turn.</a:t>
            </a:r>
            <a:endParaRPr lang="en-US" sz="1400" b="1" dirty="0">
              <a:solidFill>
                <a:schemeClr val="tx1">
                  <a:lumMod val="85000"/>
                </a:schemeClr>
              </a:solidFill>
              <a:latin typeface="Times New Roman" pitchFamily="18" charset="0"/>
              <a:cs typeface="Times New Roman"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cstate="print"/>
          <a:srcRect/>
          <a:stretch>
            <a:fillRect/>
          </a:stretch>
        </p:blipFill>
        <p:spPr bwMode="auto">
          <a:xfrm>
            <a:off x="381000" y="1524000"/>
            <a:ext cx="4457700" cy="571500"/>
          </a:xfrm>
          <a:prstGeom prst="rect">
            <a:avLst/>
          </a:prstGeom>
          <a:noFill/>
          <a:ln w="9525">
            <a:noFill/>
            <a:miter lim="800000"/>
            <a:headEnd/>
            <a:tailEnd/>
          </a:ln>
          <a:effectLst/>
        </p:spPr>
      </p:pic>
      <p:pic>
        <p:nvPicPr>
          <p:cNvPr id="8196" name="Picture 4"/>
          <p:cNvPicPr>
            <a:picLocks noChangeAspect="1" noChangeArrowheads="1"/>
          </p:cNvPicPr>
          <p:nvPr/>
        </p:nvPicPr>
        <p:blipFill>
          <a:blip r:embed="rId3" cstate="print"/>
          <a:srcRect/>
          <a:stretch>
            <a:fillRect/>
          </a:stretch>
        </p:blipFill>
        <p:spPr bwMode="auto">
          <a:xfrm>
            <a:off x="381000" y="762000"/>
            <a:ext cx="4457700" cy="571500"/>
          </a:xfrm>
          <a:prstGeom prst="rect">
            <a:avLst/>
          </a:prstGeom>
          <a:noFill/>
          <a:ln w="9525">
            <a:noFill/>
            <a:miter lim="800000"/>
            <a:headEnd/>
            <a:tailEnd/>
          </a:ln>
          <a:effectLst/>
        </p:spPr>
      </p:pic>
      <p:sp>
        <p:nvSpPr>
          <p:cNvPr id="5" name="Rectangle 4"/>
          <p:cNvSpPr/>
          <p:nvPr/>
        </p:nvSpPr>
        <p:spPr>
          <a:xfrm>
            <a:off x="4953000" y="533400"/>
            <a:ext cx="3810000" cy="2616101"/>
          </a:xfrm>
          <a:prstGeom prst="rect">
            <a:avLst/>
          </a:prstGeom>
        </p:spPr>
        <p:txBody>
          <a:bodyPr wrap="square">
            <a:spAutoFit/>
          </a:bodyPr>
          <a:lstStyle/>
          <a:p>
            <a:pPr algn="r"/>
            <a:r>
              <a:rPr lang="en-US" sz="4800" b="1" u="sng"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hiller" pitchFamily="82" charset="0"/>
              </a:rPr>
              <a:t>The Haunted House</a:t>
            </a:r>
            <a:r>
              <a:rPr lang="en-US" sz="12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r>
            <a:br>
              <a:rPr lang="en-US" sz="12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br>
            <a:r>
              <a:rPr lang="en-US" sz="1400" b="1" dirty="0" smtClean="0">
                <a:solidFill>
                  <a:schemeClr val="tx1">
                    <a:lumMod val="85000"/>
                  </a:schemeClr>
                </a:solidFill>
              </a:rPr>
              <a:t>Northglenn - I 25 &amp; 120th. </a:t>
            </a:r>
            <a:br>
              <a:rPr lang="en-US" sz="1400" b="1" dirty="0" smtClean="0">
                <a:solidFill>
                  <a:schemeClr val="tx1">
                    <a:lumMod val="85000"/>
                  </a:schemeClr>
                </a:solidFill>
              </a:rPr>
            </a:br>
            <a:r>
              <a:rPr lang="en-US" sz="1400" b="1" dirty="0" smtClean="0">
                <a:solidFill>
                  <a:schemeClr val="tx1">
                    <a:lumMod val="85000"/>
                  </a:schemeClr>
                </a:solidFill>
              </a:rPr>
              <a:t>Enter, if you dare, North Denver's newest Haunted Attraction. As you step into the HAUNTED HOUSE you enter a world filled with despair and evil. You quickly realize that this place is not a home - it is THE HAUNTED HOUSE. </a:t>
            </a:r>
            <a:r>
              <a:rPr lang="en-US" dirty="0" smtClean="0"/>
              <a:t/>
            </a:r>
            <a:br>
              <a:rPr lang="en-US" dirty="0" smtClean="0"/>
            </a:br>
            <a:endParaRPr lang="en-US" dirty="0"/>
          </a:p>
        </p:txBody>
      </p:sp>
      <p:sp>
        <p:nvSpPr>
          <p:cNvPr id="6" name="Rectangle 5"/>
          <p:cNvSpPr/>
          <p:nvPr/>
        </p:nvSpPr>
        <p:spPr>
          <a:xfrm>
            <a:off x="152400" y="3200400"/>
            <a:ext cx="4572000" cy="2862322"/>
          </a:xfrm>
          <a:prstGeom prst="rect">
            <a:avLst/>
          </a:prstGeom>
        </p:spPr>
        <p:txBody>
          <a:bodyPr>
            <a:spAutoFit/>
          </a:bodyPr>
          <a:lstStyle/>
          <a:p>
            <a:r>
              <a:rPr lang="en-US" sz="7200" b="1" u="sng"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hiller" pitchFamily="82" charset="0"/>
              </a:rPr>
              <a:t>Elitch</a:t>
            </a:r>
            <a:r>
              <a:rPr lang="en-US" sz="7200" b="1" u="sng"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hiller" pitchFamily="82" charset="0"/>
              </a:rPr>
              <a:t> Gardens </a:t>
            </a:r>
            <a:r>
              <a:rPr lang="en-US"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rPr>
              <a:t>- </a:t>
            </a:r>
            <a:r>
              <a:rPr lang="en-US" b="1" u="sng" dirty="0" err="1" smtClean="0">
                <a:solidFill>
                  <a:schemeClr val="tx1">
                    <a:lumMod val="85000"/>
                  </a:schemeClr>
                </a:solidFill>
              </a:rPr>
              <a:t>FrightFest</a:t>
            </a:r>
            <a:r>
              <a:rPr lang="en-US" b="1" u="sng" dirty="0" smtClean="0">
                <a:solidFill>
                  <a:schemeClr val="tx1">
                    <a:lumMod val="85000"/>
                  </a:schemeClr>
                </a:solidFill>
              </a:rPr>
              <a:t> - Denver</a:t>
            </a:r>
            <a:r>
              <a:rPr lang="en-US" b="1" dirty="0" smtClean="0">
                <a:solidFill>
                  <a:schemeClr val="tx1">
                    <a:lumMod val="85000"/>
                  </a:schemeClr>
                </a:solidFill>
              </a:rPr>
              <a:t/>
            </a:r>
            <a:br>
              <a:rPr lang="en-US" b="1" dirty="0" smtClean="0">
                <a:solidFill>
                  <a:schemeClr val="tx1">
                    <a:lumMod val="85000"/>
                  </a:schemeClr>
                </a:solidFill>
              </a:rPr>
            </a:br>
            <a:r>
              <a:rPr lang="en-US" b="1" dirty="0" err="1" smtClean="0">
                <a:solidFill>
                  <a:schemeClr val="tx1">
                    <a:lumMod val="85000"/>
                  </a:schemeClr>
                </a:solidFill>
              </a:rPr>
              <a:t>Elitch</a:t>
            </a:r>
            <a:r>
              <a:rPr lang="en-US" b="1" dirty="0" smtClean="0">
                <a:solidFill>
                  <a:schemeClr val="tx1">
                    <a:lumMod val="85000"/>
                  </a:schemeClr>
                </a:solidFill>
              </a:rPr>
              <a:t> Gardens transforms from theme park to “scream” park all month long. From haunted houses to a free Trick-or-Treat Trail, there’s something for the whole family to enjoy. </a:t>
            </a:r>
            <a:endParaRPr lang="en-US" b="1" dirty="0">
              <a:solidFill>
                <a:schemeClr val="tx1">
                  <a:lumMod val="85000"/>
                </a:schemeClr>
              </a:solidFill>
            </a:endParaRPr>
          </a:p>
        </p:txBody>
      </p:sp>
      <p:pic>
        <p:nvPicPr>
          <p:cNvPr id="8197" name="Picture 5"/>
          <p:cNvPicPr>
            <a:picLocks noChangeAspect="1" noChangeArrowheads="1"/>
          </p:cNvPicPr>
          <p:nvPr/>
        </p:nvPicPr>
        <p:blipFill>
          <a:blip r:embed="rId4" cstate="print"/>
          <a:srcRect l="30020" r="30223" b="55829"/>
          <a:stretch>
            <a:fillRect/>
          </a:stretch>
        </p:blipFill>
        <p:spPr bwMode="auto">
          <a:xfrm>
            <a:off x="4953000" y="3276600"/>
            <a:ext cx="3733800" cy="2309812"/>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manda Jane\Pictures\2007-12-31 001\DSCN1799.JPG"/>
          <p:cNvPicPr>
            <a:picLocks noChangeAspect="1" noChangeArrowheads="1"/>
          </p:cNvPicPr>
          <p:nvPr/>
        </p:nvPicPr>
        <p:blipFill>
          <a:blip r:embed="rId2" cstate="print"/>
          <a:srcRect l="2441"/>
          <a:stretch>
            <a:fillRect/>
          </a:stretch>
        </p:blipFill>
        <p:spPr bwMode="auto">
          <a:xfrm>
            <a:off x="0" y="381000"/>
            <a:ext cx="9144000" cy="609600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295400" y="4267200"/>
          <a:ext cx="6096000" cy="2255519"/>
        </p:xfrm>
        <a:graphic>
          <a:graphicData uri="http://schemas.openxmlformats.org/drawingml/2006/table">
            <a:tbl>
              <a:tblPr>
                <a:tableStyleId>{08FB837D-C827-4EFA-A057-4D05807E0F7C}</a:tableStyleId>
              </a:tblPr>
              <a:tblGrid>
                <a:gridCol w="3048000"/>
                <a:gridCol w="3048000"/>
              </a:tblGrid>
              <a:tr h="490330">
                <a:tc>
                  <a:txBody>
                    <a:bodyPr/>
                    <a:lstStyle/>
                    <a:p>
                      <a:r>
                        <a:rPr lang="en-US" sz="1200" dirty="0"/>
                        <a:t>LOCATION</a:t>
                      </a:r>
                    </a:p>
                  </a:txBody>
                  <a:tcPr anchor="ctr"/>
                </a:tc>
                <a:tc>
                  <a:txBody>
                    <a:bodyPr/>
                    <a:lstStyle/>
                    <a:p>
                      <a:r>
                        <a:rPr lang="en-US" sz="1200"/>
                        <a:t>Loveland, Colorado - Outlets at Loveland (Southeast Corner)</a:t>
                      </a:r>
                    </a:p>
                  </a:txBody>
                  <a:tcPr anchor="ctr"/>
                </a:tc>
              </a:tr>
              <a:tr h="490330">
                <a:tc>
                  <a:txBody>
                    <a:bodyPr/>
                    <a:lstStyle/>
                    <a:p>
                      <a:r>
                        <a:rPr lang="en-US" sz="1200"/>
                        <a:t>DATES</a:t>
                      </a:r>
                    </a:p>
                  </a:txBody>
                  <a:tcPr anchor="ctr"/>
                </a:tc>
                <a:tc>
                  <a:txBody>
                    <a:bodyPr/>
                    <a:lstStyle/>
                    <a:p>
                      <a:r>
                        <a:rPr lang="en-US" sz="1200"/>
                        <a:t>Sept 29 - Oct 31 (Wednesday through Saturday)</a:t>
                      </a:r>
                    </a:p>
                  </a:txBody>
                  <a:tcPr anchor="ctr"/>
                </a:tc>
              </a:tr>
              <a:tr h="294198">
                <a:tc>
                  <a:txBody>
                    <a:bodyPr/>
                    <a:lstStyle/>
                    <a:p>
                      <a:r>
                        <a:rPr lang="en-US" sz="1200"/>
                        <a:t>TIMES</a:t>
                      </a:r>
                    </a:p>
                  </a:txBody>
                  <a:tcPr anchor="ctr"/>
                </a:tc>
                <a:tc>
                  <a:txBody>
                    <a:bodyPr/>
                    <a:lstStyle/>
                    <a:p>
                      <a:r>
                        <a:rPr lang="en-US" sz="1200" dirty="0"/>
                        <a:t>7pm to 11pm</a:t>
                      </a:r>
                    </a:p>
                  </a:txBody>
                  <a:tcPr anchor="ctr"/>
                </a:tc>
              </a:tr>
              <a:tr h="686463">
                <a:tc>
                  <a:txBody>
                    <a:bodyPr/>
                    <a:lstStyle/>
                    <a:p>
                      <a:r>
                        <a:rPr lang="en-US" sz="1200" dirty="0"/>
                        <a:t>ADMISSION</a:t>
                      </a:r>
                    </a:p>
                  </a:txBody>
                  <a:tcPr anchor="ctr"/>
                </a:tc>
                <a:tc>
                  <a:txBody>
                    <a:bodyPr/>
                    <a:lstStyle/>
                    <a:p>
                      <a:r>
                        <a:rPr lang="en-US" sz="1200"/>
                        <a:t>$15.00 Per Person - $10.00 with Student ID or Military ID (good only Wed and Thurs)</a:t>
                      </a:r>
                    </a:p>
                  </a:txBody>
                  <a:tcPr anchor="ctr"/>
                </a:tc>
              </a:tr>
              <a:tr h="294198">
                <a:tc>
                  <a:txBody>
                    <a:bodyPr/>
                    <a:lstStyle/>
                    <a:p>
                      <a:r>
                        <a:rPr lang="en-US" sz="1200"/>
                        <a:t>ACCEPTED PAYMENT </a:t>
                      </a:r>
                    </a:p>
                  </a:txBody>
                  <a:tcPr anchor="ctr"/>
                </a:tc>
                <a:tc>
                  <a:txBody>
                    <a:bodyPr/>
                    <a:lstStyle/>
                    <a:p>
                      <a:r>
                        <a:rPr lang="en-US" sz="1200" dirty="0"/>
                        <a:t>Cash </a:t>
                      </a:r>
                    </a:p>
                  </a:txBody>
                  <a:tcPr anchor="ctr"/>
                </a:tc>
              </a:tr>
            </a:tbl>
          </a:graphicData>
        </a:graphic>
      </p:graphicFrame>
      <p:sp>
        <p:nvSpPr>
          <p:cNvPr id="6" name="Rectangle 5"/>
          <p:cNvSpPr/>
          <p:nvPr/>
        </p:nvSpPr>
        <p:spPr>
          <a:xfrm>
            <a:off x="304800" y="228600"/>
            <a:ext cx="6858000" cy="3724096"/>
          </a:xfrm>
          <a:prstGeom prst="rect">
            <a:avLst/>
          </a:prstGeom>
        </p:spPr>
        <p:txBody>
          <a:bodyPr wrap="square">
            <a:spAutoFit/>
          </a:bodyPr>
          <a:lstStyle/>
          <a:p>
            <a:pPr lvl="0" eaLnBrk="0" fontAlgn="base" hangingPunct="0">
              <a:spcBef>
                <a:spcPct val="0"/>
              </a:spcBef>
              <a:spcAft>
                <a:spcPct val="0"/>
              </a:spcAft>
            </a:pPr>
            <a:r>
              <a:rPr kumimoji="0" lang="en-US" sz="9600" b="1" i="0" u="sng" strike="noStrike" normalizeH="0" baseline="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hiller" pitchFamily="82" charset="0"/>
                <a:cs typeface="Arial" charset="0"/>
              </a:rPr>
              <a:t>Morbid Nights</a:t>
            </a:r>
            <a:r>
              <a:rPr kumimoji="0" lang="en-US" sz="9600" b="1" i="0" u="none" strike="noStrike" normalizeH="0" baseline="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tx1">
                    <a:lumMod val="85000"/>
                  </a:schemeClr>
                </a:solidFill>
                <a:effectLst>
                  <a:outerShdw blurRad="50800" dist="40000" dir="5400000" algn="tl" rotWithShape="0">
                    <a:srgbClr val="000000">
                      <a:shade val="5000"/>
                      <a:satMod val="120000"/>
                      <a:alpha val="33000"/>
                    </a:srgbClr>
                  </a:outerShdw>
                </a:effectLst>
                <a:latin typeface="Arial" charset="0"/>
                <a:cs typeface="Arial" charset="0"/>
              </a:rPr>
              <a:t> </a:t>
            </a:r>
          </a:p>
          <a:p>
            <a:pPr lvl="0" eaLnBrk="0" fontAlgn="base" hangingPunct="0">
              <a:spcBef>
                <a:spcPct val="0"/>
              </a:spcBef>
              <a:spcAft>
                <a:spcPct val="0"/>
              </a:spcAft>
            </a:pPr>
            <a:r>
              <a:rPr kumimoji="0" lang="en-US" sz="2800" b="0" i="0" u="none" strike="noStrike" cap="none" normalizeH="0" baseline="0" dirty="0" smtClean="0">
                <a:ln>
                  <a:noFill/>
                </a:ln>
                <a:solidFill>
                  <a:schemeClr val="tx1">
                    <a:lumMod val="85000"/>
                  </a:schemeClr>
                </a:solidFill>
                <a:effectLst/>
                <a:latin typeface="Times New Roman" pitchFamily="18" charset="0"/>
                <a:cs typeface="Times New Roman" pitchFamily="18" charset="0"/>
              </a:rPr>
              <a:t>Colorado presents:</a:t>
            </a:r>
          </a:p>
          <a:p>
            <a:pPr lvl="0" eaLnBrk="0" fontAlgn="base" hangingPunct="0">
              <a:spcBef>
                <a:spcPct val="0"/>
              </a:spcBef>
              <a:spcAft>
                <a:spcPct val="0"/>
              </a:spcAft>
            </a:pPr>
            <a:r>
              <a:rPr kumimoji="0" lang="en-US" sz="2800" b="0" i="0" u="none" strike="noStrike" cap="none" normalizeH="0" baseline="0" dirty="0" smtClean="0">
                <a:ln>
                  <a:noFill/>
                </a:ln>
                <a:solidFill>
                  <a:schemeClr val="tx1">
                    <a:lumMod val="85000"/>
                  </a:schemeClr>
                </a:solidFill>
                <a:effectLst/>
                <a:latin typeface="Times New Roman" pitchFamily="18" charset="0"/>
                <a:cs typeface="Times New Roman" pitchFamily="18" charset="0"/>
              </a:rPr>
              <a:t>"FEAR OF ALL FEARS" </a:t>
            </a:r>
          </a:p>
          <a:p>
            <a:pPr lvl="0" eaLnBrk="0" fontAlgn="base" hangingPunct="0">
              <a:spcBef>
                <a:spcPct val="0"/>
              </a:spcBef>
              <a:spcAft>
                <a:spcPct val="0"/>
              </a:spcAft>
            </a:pPr>
            <a:r>
              <a:rPr kumimoji="0" lang="en-US" sz="2800" b="0" i="0" u="none" strike="noStrike" cap="none" normalizeH="0" baseline="0" dirty="0" smtClean="0">
                <a:ln>
                  <a:noFill/>
                </a:ln>
                <a:solidFill>
                  <a:schemeClr val="tx1">
                    <a:lumMod val="85000"/>
                  </a:schemeClr>
                </a:solidFill>
                <a:effectLst/>
                <a:latin typeface="Times New Roman" pitchFamily="18" charset="0"/>
                <a:cs typeface="Times New Roman" pitchFamily="18" charset="0"/>
              </a:rPr>
              <a:t>Haunted House outlets at Loveland, Loveland, Colorado (southeast corner) Northern Colorado's newest Haunted House.</a:t>
            </a:r>
          </a:p>
        </p:txBody>
      </p:sp>
      <p:pic>
        <p:nvPicPr>
          <p:cNvPr id="9219" name="Picture 3"/>
          <p:cNvPicPr>
            <a:picLocks noChangeAspect="1" noChangeArrowheads="1"/>
          </p:cNvPicPr>
          <p:nvPr/>
        </p:nvPicPr>
        <p:blipFill>
          <a:blip r:embed="rId2" cstate="print"/>
          <a:srcRect/>
          <a:stretch>
            <a:fillRect/>
          </a:stretch>
        </p:blipFill>
        <p:spPr bwMode="auto">
          <a:xfrm>
            <a:off x="6629400" y="304800"/>
            <a:ext cx="2362200" cy="1752600"/>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04800" y="2028477"/>
          <a:ext cx="6096000" cy="1598644"/>
        </p:xfrm>
        <a:graphic>
          <a:graphicData uri="http://schemas.openxmlformats.org/drawingml/2006/table">
            <a:tbl>
              <a:tblPr/>
              <a:tblGrid>
                <a:gridCol w="6096000"/>
              </a:tblGrid>
              <a:tr h="1143000">
                <a:tc>
                  <a:txBody>
                    <a:bodyPr/>
                    <a:lstStyle/>
                    <a:p>
                      <a:pPr algn="l"/>
                      <a:r>
                        <a:rPr lang="en-US" sz="2000" dirty="0">
                          <a:solidFill>
                            <a:schemeClr val="tx1">
                              <a:lumMod val="85000"/>
                            </a:schemeClr>
                          </a:solidFill>
                          <a:latin typeface="Times New Roman" pitchFamily="18" charset="0"/>
                          <a:cs typeface="Times New Roman" pitchFamily="18" charset="0"/>
                        </a:rPr>
                        <a:t> </a:t>
                      </a:r>
                      <a:r>
                        <a:rPr lang="en-US" sz="2000" b="0" dirty="0" smtClean="0">
                          <a:solidFill>
                            <a:schemeClr val="tx1">
                              <a:lumMod val="85000"/>
                            </a:schemeClr>
                          </a:solidFill>
                          <a:latin typeface="Times New Roman" pitchFamily="18" charset="0"/>
                          <a:cs typeface="Times New Roman" pitchFamily="18" charset="0"/>
                        </a:rPr>
                        <a:t>I </a:t>
                      </a:r>
                      <a:r>
                        <a:rPr lang="en-US" sz="2000" b="0" dirty="0">
                          <a:solidFill>
                            <a:schemeClr val="tx1">
                              <a:lumMod val="85000"/>
                            </a:schemeClr>
                          </a:solidFill>
                          <a:latin typeface="Times New Roman" pitchFamily="18" charset="0"/>
                          <a:cs typeface="Times New Roman" pitchFamily="18" charset="0"/>
                        </a:rPr>
                        <a:t>Scream! You Scream! WE ALL SCREAM! Welcome to the I SCREAM FACTORY! Denver's newest and scariest Haunted House. This </a:t>
                      </a:r>
                      <a:r>
                        <a:rPr lang="en-US" sz="2000" b="0" dirty="0" err="1">
                          <a:solidFill>
                            <a:schemeClr val="tx1">
                              <a:lumMod val="85000"/>
                            </a:schemeClr>
                          </a:solidFill>
                          <a:latin typeface="Times New Roman" pitchFamily="18" charset="0"/>
                          <a:cs typeface="Times New Roman" pitchFamily="18" charset="0"/>
                        </a:rPr>
                        <a:t>ain't</a:t>
                      </a:r>
                      <a:r>
                        <a:rPr lang="en-US" sz="2000" b="0" dirty="0">
                          <a:solidFill>
                            <a:schemeClr val="tx1">
                              <a:lumMod val="85000"/>
                            </a:schemeClr>
                          </a:solidFill>
                          <a:latin typeface="Times New Roman" pitchFamily="18" charset="0"/>
                          <a:cs typeface="Times New Roman" pitchFamily="18" charset="0"/>
                        </a:rPr>
                        <a:t> NO amusement park! Complete with everything you </a:t>
                      </a:r>
                      <a:r>
                        <a:rPr lang="en-US" sz="2000" b="0" dirty="0" smtClean="0">
                          <a:solidFill>
                            <a:schemeClr val="tx1">
                              <a:lumMod val="85000"/>
                            </a:schemeClr>
                          </a:solidFill>
                          <a:latin typeface="Times New Roman" pitchFamily="18" charset="0"/>
                          <a:cs typeface="Times New Roman" pitchFamily="18" charset="0"/>
                        </a:rPr>
                        <a:t>would </a:t>
                      </a:r>
                      <a:r>
                        <a:rPr lang="en-US" sz="2000" b="0" dirty="0">
                          <a:solidFill>
                            <a:schemeClr val="tx1">
                              <a:lumMod val="85000"/>
                            </a:schemeClr>
                          </a:solidFill>
                          <a:latin typeface="Times New Roman" pitchFamily="18" charset="0"/>
                          <a:cs typeface="Times New Roman" pitchFamily="18" charset="0"/>
                        </a:rPr>
                        <a:t>expect from your worst nightmare</a:t>
                      </a:r>
                      <a:r>
                        <a:rPr lang="en-US" sz="1200" b="0" dirty="0">
                          <a:solidFill>
                            <a:schemeClr val="tx1">
                              <a:lumMod val="85000"/>
                            </a:schemeClr>
                          </a:solidFill>
                        </a:rPr>
                        <a:t>. </a:t>
                      </a:r>
                      <a:r>
                        <a:rPr lang="en-US" sz="1200" dirty="0">
                          <a:solidFill>
                            <a:schemeClr val="tx1">
                              <a:lumMod val="85000"/>
                            </a:schemeClr>
                          </a:solidFill>
                        </a:rPr>
                        <a:t> </a:t>
                      </a:r>
                    </a:p>
                  </a:txBody>
                  <a:tcPr marL="74645" marR="74645" marT="37322" marB="37322" anchor="ctr">
                    <a:lnL>
                      <a:noFill/>
                    </a:lnL>
                    <a:lnR>
                      <a:noFill/>
                    </a:lnR>
                    <a:lnT>
                      <a:noFill/>
                    </a:lnT>
                    <a:lnB>
                      <a:noFill/>
                    </a:lnB>
                  </a:tcPr>
                </a:tc>
              </a:tr>
            </a:tbl>
          </a:graphicData>
        </a:graphic>
      </p:graphicFrame>
      <p:graphicFrame>
        <p:nvGraphicFramePr>
          <p:cNvPr id="3" name="Table 2"/>
          <p:cNvGraphicFramePr>
            <a:graphicFrameLocks noGrp="1"/>
          </p:cNvGraphicFramePr>
          <p:nvPr/>
        </p:nvGraphicFramePr>
        <p:xfrm>
          <a:off x="1447800" y="3789123"/>
          <a:ext cx="6096000" cy="2772581"/>
        </p:xfrm>
        <a:graphic>
          <a:graphicData uri="http://schemas.openxmlformats.org/drawingml/2006/table">
            <a:tbl>
              <a:tblPr>
                <a:tableStyleId>{08FB837D-C827-4EFA-A057-4D05807E0F7C}</a:tableStyleId>
              </a:tblPr>
              <a:tblGrid>
                <a:gridCol w="3048000"/>
                <a:gridCol w="3048000"/>
              </a:tblGrid>
              <a:tr h="796569">
                <a:tc>
                  <a:txBody>
                    <a:bodyPr/>
                    <a:lstStyle/>
                    <a:p>
                      <a:r>
                        <a:rPr lang="en-US" sz="1400" b="1" dirty="0"/>
                        <a:t>LOCATION</a:t>
                      </a:r>
                      <a:endParaRPr lang="en-US" sz="1400" b="1" dirty="0">
                        <a:solidFill>
                          <a:srgbClr val="C00000"/>
                        </a:solidFill>
                      </a:endParaRPr>
                    </a:p>
                  </a:txBody>
                  <a:tcPr/>
                </a:tc>
                <a:tc>
                  <a:txBody>
                    <a:bodyPr/>
                    <a:lstStyle/>
                    <a:p>
                      <a:r>
                        <a:rPr lang="en-US" sz="1400" b="1" dirty="0"/>
                        <a:t>3280 Brighton Blvd. Denver, CO 80216 - I-70 and Brighton Blvd. Exit 275B</a:t>
                      </a:r>
                      <a:endParaRPr lang="en-US" sz="1400" b="1" dirty="0">
                        <a:solidFill>
                          <a:srgbClr val="C00000"/>
                        </a:solidFill>
                      </a:endParaRPr>
                    </a:p>
                  </a:txBody>
                  <a:tcPr anchor="ctr"/>
                </a:tc>
              </a:tr>
              <a:tr h="428922">
                <a:tc>
                  <a:txBody>
                    <a:bodyPr/>
                    <a:lstStyle/>
                    <a:p>
                      <a:r>
                        <a:rPr lang="en-US" sz="1400" b="1" dirty="0"/>
                        <a:t>DATES</a:t>
                      </a:r>
                      <a:endParaRPr lang="en-US" sz="1400" b="1" dirty="0">
                        <a:solidFill>
                          <a:srgbClr val="C00000"/>
                        </a:solidFill>
                      </a:endParaRPr>
                    </a:p>
                  </a:txBody>
                  <a:tcPr anchor="ctr"/>
                </a:tc>
                <a:tc>
                  <a:txBody>
                    <a:bodyPr/>
                    <a:lstStyle/>
                    <a:p>
                      <a:r>
                        <a:rPr lang="en-US" sz="1400" b="1" dirty="0"/>
                        <a:t>Oct 01 - Oct 31 (Closed 4-7 and 11-14)</a:t>
                      </a:r>
                      <a:endParaRPr lang="en-US" sz="1400" b="1" dirty="0">
                        <a:solidFill>
                          <a:srgbClr val="C00000"/>
                        </a:solidFill>
                      </a:endParaRPr>
                    </a:p>
                  </a:txBody>
                  <a:tcPr anchor="ctr"/>
                </a:tc>
              </a:tr>
              <a:tr h="299158">
                <a:tc>
                  <a:txBody>
                    <a:bodyPr/>
                    <a:lstStyle/>
                    <a:p>
                      <a:r>
                        <a:rPr lang="en-US" sz="1400" b="1"/>
                        <a:t>TIMES</a:t>
                      </a:r>
                      <a:endParaRPr lang="en-US" sz="1400" b="1">
                        <a:solidFill>
                          <a:srgbClr val="C00000"/>
                        </a:solidFill>
                      </a:endParaRPr>
                    </a:p>
                  </a:txBody>
                  <a:tcPr anchor="ctr"/>
                </a:tc>
                <a:tc>
                  <a:txBody>
                    <a:bodyPr/>
                    <a:lstStyle/>
                    <a:p>
                      <a:r>
                        <a:rPr lang="en-US" sz="1400" b="1"/>
                        <a:t>Mayhem starts at 7:00</a:t>
                      </a:r>
                      <a:endParaRPr lang="en-US" sz="1400" b="1">
                        <a:solidFill>
                          <a:srgbClr val="C00000"/>
                        </a:solidFill>
                      </a:endParaRPr>
                    </a:p>
                  </a:txBody>
                  <a:tcPr anchor="ctr"/>
                </a:tc>
              </a:tr>
              <a:tr h="508568">
                <a:tc>
                  <a:txBody>
                    <a:bodyPr/>
                    <a:lstStyle/>
                    <a:p>
                      <a:r>
                        <a:rPr lang="en-US" sz="1400" b="1"/>
                        <a:t>ADMISSION</a:t>
                      </a:r>
                      <a:endParaRPr lang="en-US" sz="1400" b="1">
                        <a:solidFill>
                          <a:srgbClr val="C00000"/>
                        </a:solidFill>
                      </a:endParaRPr>
                    </a:p>
                  </a:txBody>
                  <a:tcPr anchor="ctr"/>
                </a:tc>
                <a:tc>
                  <a:txBody>
                    <a:bodyPr/>
                    <a:lstStyle/>
                    <a:p>
                      <a:r>
                        <a:rPr lang="en-US" sz="1400" b="1" dirty="0"/>
                        <a:t>$18.00 General Admission - $26.00 VIP </a:t>
                      </a:r>
                      <a:endParaRPr lang="en-US" sz="1400" b="1" dirty="0">
                        <a:solidFill>
                          <a:srgbClr val="C00000"/>
                        </a:solidFill>
                      </a:endParaRPr>
                    </a:p>
                  </a:txBody>
                  <a:tcPr anchor="ctr"/>
                </a:tc>
              </a:tr>
              <a:tr h="428922">
                <a:tc>
                  <a:txBody>
                    <a:bodyPr/>
                    <a:lstStyle/>
                    <a:p>
                      <a:r>
                        <a:rPr lang="en-US" sz="1400" b="1"/>
                        <a:t>PAYMENT</a:t>
                      </a:r>
                      <a:endParaRPr lang="en-US" sz="1400" b="1">
                        <a:solidFill>
                          <a:srgbClr val="C00000"/>
                        </a:solidFill>
                      </a:endParaRPr>
                    </a:p>
                  </a:txBody>
                  <a:tcPr anchor="ctr"/>
                </a:tc>
                <a:tc>
                  <a:txBody>
                    <a:bodyPr/>
                    <a:lstStyle/>
                    <a:p>
                      <a:r>
                        <a:rPr lang="en-US" sz="1400" b="1" dirty="0"/>
                        <a:t>CASH, Visa, MC, Discover, Amex</a:t>
                      </a:r>
                      <a:endParaRPr lang="en-US" sz="1400" b="1" dirty="0">
                        <a:solidFill>
                          <a:srgbClr val="C00000"/>
                        </a:solidFill>
                      </a:endParaRPr>
                    </a:p>
                  </a:txBody>
                  <a:tcPr anchor="ctr"/>
                </a:tc>
              </a:tr>
              <a:tr h="299158">
                <a:tc>
                  <a:txBody>
                    <a:bodyPr/>
                    <a:lstStyle/>
                    <a:p>
                      <a:r>
                        <a:rPr lang="en-US" sz="1400" b="1" dirty="0"/>
                        <a:t>PHONE</a:t>
                      </a:r>
                      <a:endParaRPr lang="en-US" sz="1400" b="1" dirty="0">
                        <a:solidFill>
                          <a:srgbClr val="C00000"/>
                        </a:solidFill>
                      </a:endParaRPr>
                    </a:p>
                  </a:txBody>
                  <a:tcPr anchor="ctr"/>
                </a:tc>
                <a:tc>
                  <a:txBody>
                    <a:bodyPr/>
                    <a:lstStyle/>
                    <a:p>
                      <a:r>
                        <a:rPr lang="en-US" sz="1400" b="1" dirty="0"/>
                        <a:t>(720)775-7316</a:t>
                      </a:r>
                      <a:endParaRPr lang="en-US" sz="1400" b="1" dirty="0">
                        <a:solidFill>
                          <a:srgbClr val="C00000"/>
                        </a:solidFill>
                      </a:endParaRPr>
                    </a:p>
                  </a:txBody>
                  <a:tcPr anchor="ctr"/>
                </a:tc>
              </a:tr>
            </a:tbl>
          </a:graphicData>
        </a:graphic>
      </p:graphicFrame>
      <p:pic>
        <p:nvPicPr>
          <p:cNvPr id="24577" name="Picture 1"/>
          <p:cNvPicPr>
            <a:picLocks noChangeAspect="1" noChangeArrowheads="1"/>
          </p:cNvPicPr>
          <p:nvPr/>
        </p:nvPicPr>
        <p:blipFill>
          <a:blip r:embed="rId2" cstate="print"/>
          <a:srcRect/>
          <a:stretch>
            <a:fillRect/>
          </a:stretch>
        </p:blipFill>
        <p:spPr bwMode="auto">
          <a:xfrm>
            <a:off x="6781800" y="381000"/>
            <a:ext cx="1905000" cy="2857500"/>
          </a:xfrm>
          <a:prstGeom prst="rect">
            <a:avLst/>
          </a:prstGeom>
          <a:noFill/>
          <a:ln w="9525">
            <a:noFill/>
            <a:miter lim="800000"/>
            <a:headEnd/>
            <a:tailEnd/>
          </a:ln>
          <a:effectLst/>
        </p:spPr>
      </p:pic>
      <p:sp>
        <p:nvSpPr>
          <p:cNvPr id="5" name="Rectangle 4"/>
          <p:cNvSpPr/>
          <p:nvPr/>
        </p:nvSpPr>
        <p:spPr>
          <a:xfrm>
            <a:off x="609600" y="228600"/>
            <a:ext cx="5486400" cy="1938992"/>
          </a:xfrm>
          <a:prstGeom prst="rect">
            <a:avLst/>
          </a:prstGeom>
        </p:spPr>
        <p:txBody>
          <a:bodyPr wrap="square">
            <a:spAutoFit/>
          </a:bodyPr>
          <a:lstStyle/>
          <a:p>
            <a:pPr algn="ctr"/>
            <a:r>
              <a:rPr lang="en-US"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hiller" pitchFamily="82" charset="0"/>
              </a:rPr>
              <a:t>I SCREAM FACTORY </a:t>
            </a:r>
          </a:p>
          <a:p>
            <a:pPr algn="ctr"/>
            <a:r>
              <a:rPr lang="en-US"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hiller" pitchFamily="82" charset="0"/>
              </a:rPr>
              <a:t>HAUNTED HOUSE</a:t>
            </a:r>
            <a:endParaRPr lang="en-US"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hiller" pitchFamily="82"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6172200" cy="2215991"/>
          </a:xfrm>
          <a:prstGeom prst="rect">
            <a:avLst/>
          </a:prstGeom>
        </p:spPr>
        <p:txBody>
          <a:bodyPr wrap="square">
            <a:spAutoFit/>
          </a:bodyPr>
          <a:lstStyle/>
          <a:p>
            <a:r>
              <a:rPr lang="en-US" sz="6600" b="1" u="sng"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hiller" pitchFamily="82" charset="0"/>
              </a:rPr>
              <a:t>Terror In The Corn</a:t>
            </a:r>
            <a:r>
              <a:rPr lang="en-US" b="1" dirty="0" smtClean="0">
                <a:solidFill>
                  <a:srgbClr val="FFC000"/>
                </a:solidFill>
              </a:rPr>
              <a:t/>
            </a:r>
            <a:br>
              <a:rPr lang="en-US" b="1" dirty="0" smtClean="0">
                <a:solidFill>
                  <a:srgbClr val="FFC000"/>
                </a:solidFill>
              </a:rPr>
            </a:br>
            <a:r>
              <a:rPr lang="en-US" b="1" u="sng" dirty="0" smtClean="0">
                <a:solidFill>
                  <a:schemeClr val="tx1">
                    <a:lumMod val="85000"/>
                  </a:schemeClr>
                </a:solidFill>
                <a:latin typeface="Times New Roman" pitchFamily="18" charset="0"/>
                <a:cs typeface="Times New Roman" pitchFamily="18" charset="0"/>
              </a:rPr>
              <a:t>Erie - Anderson Farms</a:t>
            </a:r>
            <a:r>
              <a:rPr lang="en-US" b="1" dirty="0" smtClean="0">
                <a:solidFill>
                  <a:schemeClr val="tx1">
                    <a:lumMod val="85000"/>
                  </a:schemeClr>
                </a:solidFill>
                <a:latin typeface="Times New Roman" pitchFamily="18" charset="0"/>
                <a:cs typeface="Times New Roman" pitchFamily="18" charset="0"/>
              </a:rPr>
              <a:t/>
            </a:r>
            <a:br>
              <a:rPr lang="en-US" b="1" dirty="0" smtClean="0">
                <a:solidFill>
                  <a:schemeClr val="tx1">
                    <a:lumMod val="85000"/>
                  </a:schemeClr>
                </a:solidFill>
                <a:latin typeface="Times New Roman" pitchFamily="18" charset="0"/>
                <a:cs typeface="Times New Roman" pitchFamily="18" charset="0"/>
              </a:rPr>
            </a:br>
            <a:r>
              <a:rPr lang="en-US" b="1" dirty="0" smtClean="0">
                <a:solidFill>
                  <a:schemeClr val="tx1">
                    <a:lumMod val="85000"/>
                  </a:schemeClr>
                </a:solidFill>
                <a:latin typeface="Times New Roman" pitchFamily="18" charset="0"/>
                <a:cs typeface="Times New Roman" pitchFamily="18" charset="0"/>
              </a:rPr>
              <a:t>Home of Colorado's Oldest Corn Maze &amp; Pumpkin Patch. We offer many activities throughout the year as well. Come visit us at Anderson Farms for all your event needs. </a:t>
            </a:r>
            <a:endParaRPr lang="en-US" b="1" dirty="0">
              <a:solidFill>
                <a:schemeClr val="tx1">
                  <a:lumMod val="85000"/>
                </a:schemeClr>
              </a:solidFill>
              <a:latin typeface="Times New Roman" pitchFamily="18" charset="0"/>
              <a:cs typeface="Times New Roman" pitchFamily="18" charset="0"/>
            </a:endParaRPr>
          </a:p>
        </p:txBody>
      </p:sp>
      <p:pic>
        <p:nvPicPr>
          <p:cNvPr id="26626" name="Picture 2"/>
          <p:cNvPicPr>
            <a:picLocks noChangeAspect="1" noChangeArrowheads="1"/>
          </p:cNvPicPr>
          <p:nvPr/>
        </p:nvPicPr>
        <p:blipFill>
          <a:blip r:embed="rId2" cstate="print"/>
          <a:srcRect/>
          <a:stretch>
            <a:fillRect/>
          </a:stretch>
        </p:blipFill>
        <p:spPr bwMode="auto">
          <a:xfrm rot="517437">
            <a:off x="4750625" y="3087220"/>
            <a:ext cx="3773248" cy="2667000"/>
          </a:xfrm>
          <a:prstGeom prst="rect">
            <a:avLst/>
          </a:prstGeom>
          <a:noFill/>
          <a:ln w="9525">
            <a:noFill/>
            <a:miter lim="800000"/>
            <a:headEnd/>
            <a:tailEnd/>
          </a:ln>
          <a:effectLst/>
        </p:spPr>
      </p:pic>
      <p:pic>
        <p:nvPicPr>
          <p:cNvPr id="26630" name="Picture 6"/>
          <p:cNvPicPr>
            <a:picLocks noChangeAspect="1" noChangeArrowheads="1"/>
          </p:cNvPicPr>
          <p:nvPr/>
        </p:nvPicPr>
        <p:blipFill>
          <a:blip r:embed="rId3" cstate="print"/>
          <a:srcRect/>
          <a:stretch>
            <a:fillRect/>
          </a:stretch>
        </p:blipFill>
        <p:spPr bwMode="auto">
          <a:xfrm>
            <a:off x="533400" y="2514600"/>
            <a:ext cx="3745505" cy="2667000"/>
          </a:xfrm>
          <a:prstGeom prst="rect">
            <a:avLst/>
          </a:prstGeom>
          <a:noFill/>
          <a:ln w="9525">
            <a:noFill/>
            <a:miter lim="800000"/>
            <a:headEnd/>
            <a:tailEnd/>
          </a:ln>
          <a:effectLst/>
        </p:spPr>
      </p:pic>
      <p:sp>
        <p:nvSpPr>
          <p:cNvPr id="8" name="Rectangle 7"/>
          <p:cNvSpPr/>
          <p:nvPr/>
        </p:nvSpPr>
        <p:spPr>
          <a:xfrm rot="525719">
            <a:off x="4056462" y="5755014"/>
            <a:ext cx="4572000" cy="584775"/>
          </a:xfrm>
          <a:prstGeom prst="rect">
            <a:avLst/>
          </a:prstGeom>
        </p:spPr>
        <p:txBody>
          <a:bodyPr>
            <a:spAutoFit/>
          </a:bodyPr>
          <a:lstStyle/>
          <a:p>
            <a:pPr algn="ctr"/>
            <a:r>
              <a:rPr lang="en-US" sz="1600" dirty="0" smtClean="0"/>
              <a:t>THRILLS begin at 7:00 p.m. on select days in October.</a:t>
            </a:r>
            <a:endParaRPr lang="en-US" sz="1600" dirty="0"/>
          </a:p>
        </p:txBody>
      </p:sp>
      <p:sp>
        <p:nvSpPr>
          <p:cNvPr id="9" name="Rectangle 8"/>
          <p:cNvSpPr/>
          <p:nvPr/>
        </p:nvSpPr>
        <p:spPr>
          <a:xfrm>
            <a:off x="152400" y="5334000"/>
            <a:ext cx="3429000" cy="1477328"/>
          </a:xfrm>
          <a:prstGeom prst="rect">
            <a:avLst/>
          </a:prstGeom>
        </p:spPr>
        <p:txBody>
          <a:bodyPr wrap="square">
            <a:spAutoFit/>
          </a:bodyPr>
          <a:lstStyle/>
          <a:p>
            <a:r>
              <a:rPr lang="en-US" b="1" dirty="0" smtClean="0">
                <a:solidFill>
                  <a:schemeClr val="tx1">
                    <a:lumMod val="85000"/>
                  </a:schemeClr>
                </a:solidFill>
                <a:latin typeface="Chiller" pitchFamily="82" charset="0"/>
              </a:rPr>
              <a:t>The Farm is Located At:</a:t>
            </a:r>
            <a:br>
              <a:rPr lang="en-US" b="1" dirty="0" smtClean="0">
                <a:solidFill>
                  <a:schemeClr val="tx1">
                    <a:lumMod val="85000"/>
                  </a:schemeClr>
                </a:solidFill>
                <a:latin typeface="Chiller" pitchFamily="82" charset="0"/>
              </a:rPr>
            </a:br>
            <a:r>
              <a:rPr lang="en-US" b="1" dirty="0" smtClean="0">
                <a:solidFill>
                  <a:schemeClr val="tx1">
                    <a:lumMod val="85000"/>
                  </a:schemeClr>
                </a:solidFill>
                <a:latin typeface="Chiller" pitchFamily="82" charset="0"/>
              </a:rPr>
              <a:t>6728 County Road 3 1/4</a:t>
            </a:r>
            <a:br>
              <a:rPr lang="en-US" b="1" dirty="0" smtClean="0">
                <a:solidFill>
                  <a:schemeClr val="tx1">
                    <a:lumMod val="85000"/>
                  </a:schemeClr>
                </a:solidFill>
                <a:latin typeface="Chiller" pitchFamily="82" charset="0"/>
              </a:rPr>
            </a:br>
            <a:r>
              <a:rPr lang="en-US" b="1" dirty="0" smtClean="0">
                <a:solidFill>
                  <a:schemeClr val="tx1">
                    <a:lumMod val="85000"/>
                  </a:schemeClr>
                </a:solidFill>
                <a:latin typeface="Chiller" pitchFamily="82" charset="0"/>
              </a:rPr>
              <a:t>Erie, CO 80516</a:t>
            </a:r>
            <a:br>
              <a:rPr lang="en-US" b="1" dirty="0" smtClean="0">
                <a:solidFill>
                  <a:schemeClr val="tx1">
                    <a:lumMod val="85000"/>
                  </a:schemeClr>
                </a:solidFill>
                <a:latin typeface="Chiller" pitchFamily="82" charset="0"/>
              </a:rPr>
            </a:br>
            <a:r>
              <a:rPr lang="en-US" b="1" dirty="0" smtClean="0">
                <a:solidFill>
                  <a:schemeClr val="tx1">
                    <a:lumMod val="85000"/>
                  </a:schemeClr>
                </a:solidFill>
                <a:latin typeface="Chiller" pitchFamily="82" charset="0"/>
              </a:rPr>
              <a:t/>
            </a:r>
            <a:br>
              <a:rPr lang="en-US" b="1" dirty="0" smtClean="0">
                <a:solidFill>
                  <a:schemeClr val="tx1">
                    <a:lumMod val="85000"/>
                  </a:schemeClr>
                </a:solidFill>
                <a:latin typeface="Chiller" pitchFamily="82" charset="0"/>
              </a:rPr>
            </a:br>
            <a:r>
              <a:rPr lang="en-US" b="1" dirty="0" smtClean="0">
                <a:solidFill>
                  <a:schemeClr val="tx1">
                    <a:lumMod val="85000"/>
                  </a:schemeClr>
                </a:solidFill>
                <a:latin typeface="Chiller" pitchFamily="82" charset="0"/>
              </a:rPr>
              <a:t>Phone Number: 303-828-5210</a:t>
            </a:r>
            <a:endParaRPr lang="en-US" b="1" dirty="0">
              <a:solidFill>
                <a:schemeClr val="tx1">
                  <a:lumMod val="85000"/>
                </a:schemeClr>
              </a:solidFill>
              <a:latin typeface="Chiller" pitchFamily="82" charset="0"/>
            </a:endParaRPr>
          </a:p>
        </p:txBody>
      </p:sp>
      <p:pic>
        <p:nvPicPr>
          <p:cNvPr id="26632" name="Picture 8" descr="C:\Users\aposton\AppData\Local\Microsoft\Windows\Temporary Internet Files\Content.IE5\CV8QM73P\MP900402300[1].jpg"/>
          <p:cNvPicPr>
            <a:picLocks noChangeAspect="1" noChangeArrowheads="1"/>
          </p:cNvPicPr>
          <p:nvPr/>
        </p:nvPicPr>
        <p:blipFill>
          <a:blip r:embed="rId4" cstate="print"/>
          <a:srcRect/>
          <a:stretch>
            <a:fillRect/>
          </a:stretch>
        </p:blipFill>
        <p:spPr bwMode="auto">
          <a:xfrm>
            <a:off x="6096000" y="533400"/>
            <a:ext cx="2895600" cy="190500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600" y="152400"/>
            <a:ext cx="4623382" cy="1754326"/>
          </a:xfrm>
          <a:prstGeom prst="rect">
            <a:avLst/>
          </a:prstGeom>
          <a:noFill/>
        </p:spPr>
        <p:txBody>
          <a:bodyPr wrap="none" lIns="91440" tIns="45720" rIns="91440" bIns="45720">
            <a:spAutoFit/>
          </a:bodyPr>
          <a:lstStyle/>
          <a:p>
            <a:pPr algn="ctr"/>
            <a:r>
              <a:rPr lang="en-US"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hiller" pitchFamily="82" charset="0"/>
              </a:rPr>
              <a:t>MUST SEE HORROR </a:t>
            </a:r>
          </a:p>
          <a:p>
            <a:pPr algn="ctr"/>
            <a:r>
              <a:rPr lang="en-US" sz="5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hiller" pitchFamily="82" charset="0"/>
              </a:rPr>
              <a:t>MOVIES.</a:t>
            </a:r>
            <a:endPar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hiller" pitchFamily="82" charset="0"/>
            </a:endParaRPr>
          </a:p>
        </p:txBody>
      </p:sp>
      <p:pic>
        <p:nvPicPr>
          <p:cNvPr id="27650" name="Picture 2"/>
          <p:cNvPicPr>
            <a:picLocks noChangeAspect="1" noChangeArrowheads="1"/>
          </p:cNvPicPr>
          <p:nvPr/>
        </p:nvPicPr>
        <p:blipFill>
          <a:blip r:embed="rId2" cstate="print"/>
          <a:srcRect/>
          <a:stretch>
            <a:fillRect/>
          </a:stretch>
        </p:blipFill>
        <p:spPr bwMode="auto">
          <a:xfrm>
            <a:off x="381000" y="2667000"/>
            <a:ext cx="3657600" cy="3657600"/>
          </a:xfrm>
          <a:prstGeom prst="rect">
            <a:avLst/>
          </a:prstGeom>
          <a:noFill/>
          <a:ln w="9525">
            <a:noFill/>
            <a:miter lim="800000"/>
            <a:headEnd/>
            <a:tailEnd/>
          </a:ln>
          <a:effectLst/>
        </p:spPr>
      </p:pic>
      <p:pic>
        <p:nvPicPr>
          <p:cNvPr id="27651" name="Picture 3"/>
          <p:cNvPicPr>
            <a:picLocks noChangeAspect="1" noChangeArrowheads="1"/>
          </p:cNvPicPr>
          <p:nvPr/>
        </p:nvPicPr>
        <p:blipFill>
          <a:blip r:embed="rId3" cstate="print"/>
          <a:srcRect/>
          <a:stretch>
            <a:fillRect/>
          </a:stretch>
        </p:blipFill>
        <p:spPr bwMode="auto">
          <a:xfrm rot="21265504">
            <a:off x="6781800" y="1066800"/>
            <a:ext cx="2067025" cy="3146913"/>
          </a:xfrm>
          <a:prstGeom prst="rect">
            <a:avLst/>
          </a:prstGeom>
          <a:noFill/>
          <a:ln w="9525">
            <a:noFill/>
            <a:miter lim="800000"/>
            <a:headEnd/>
            <a:tailEnd/>
          </a:ln>
          <a:effectLst/>
        </p:spPr>
      </p:pic>
      <p:pic>
        <p:nvPicPr>
          <p:cNvPr id="27652" name="Picture 4"/>
          <p:cNvPicPr>
            <a:picLocks noChangeAspect="1" noChangeArrowheads="1"/>
          </p:cNvPicPr>
          <p:nvPr/>
        </p:nvPicPr>
        <p:blipFill>
          <a:blip r:embed="rId4" cstate="print"/>
          <a:srcRect/>
          <a:stretch>
            <a:fillRect/>
          </a:stretch>
        </p:blipFill>
        <p:spPr bwMode="auto">
          <a:xfrm rot="20802493">
            <a:off x="275319" y="320137"/>
            <a:ext cx="1762125" cy="2600325"/>
          </a:xfrm>
          <a:prstGeom prst="rect">
            <a:avLst/>
          </a:prstGeom>
          <a:noFill/>
          <a:ln w="9525">
            <a:noFill/>
            <a:miter lim="800000"/>
            <a:headEnd/>
            <a:tailEnd/>
          </a:ln>
          <a:effectLst/>
        </p:spPr>
      </p:pic>
      <p:pic>
        <p:nvPicPr>
          <p:cNvPr id="27653" name="Picture 5"/>
          <p:cNvPicPr>
            <a:picLocks noChangeAspect="1" noChangeArrowheads="1"/>
          </p:cNvPicPr>
          <p:nvPr/>
        </p:nvPicPr>
        <p:blipFill>
          <a:blip r:embed="rId5" cstate="print"/>
          <a:srcRect/>
          <a:stretch>
            <a:fillRect/>
          </a:stretch>
        </p:blipFill>
        <p:spPr bwMode="auto">
          <a:xfrm rot="566105">
            <a:off x="4182927" y="1904962"/>
            <a:ext cx="2095174" cy="2863405"/>
          </a:xfrm>
          <a:prstGeom prst="rect">
            <a:avLst/>
          </a:prstGeom>
          <a:noFill/>
          <a:ln w="9525">
            <a:noFill/>
            <a:miter lim="800000"/>
            <a:headEnd/>
            <a:tailEnd/>
          </a:ln>
          <a:effectLst/>
        </p:spPr>
      </p:pic>
      <p:pic>
        <p:nvPicPr>
          <p:cNvPr id="27654" name="Picture 6"/>
          <p:cNvPicPr>
            <a:picLocks noChangeAspect="1" noChangeArrowheads="1"/>
          </p:cNvPicPr>
          <p:nvPr/>
        </p:nvPicPr>
        <p:blipFill>
          <a:blip r:embed="rId6" cstate="print"/>
          <a:srcRect/>
          <a:stretch>
            <a:fillRect/>
          </a:stretch>
        </p:blipFill>
        <p:spPr bwMode="auto">
          <a:xfrm>
            <a:off x="4724400" y="4724400"/>
            <a:ext cx="3733800" cy="1905000"/>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304800" y="152400"/>
            <a:ext cx="3162300" cy="4524375"/>
          </a:xfrm>
          <a:prstGeom prst="rect">
            <a:avLst/>
          </a:prstGeom>
          <a:noFill/>
          <a:ln w="9525">
            <a:noFill/>
            <a:miter lim="800000"/>
            <a:headEnd/>
            <a:tailEnd/>
          </a:ln>
          <a:effectLst/>
        </p:spPr>
      </p:pic>
      <p:pic>
        <p:nvPicPr>
          <p:cNvPr id="28675" name="Picture 3"/>
          <p:cNvPicPr>
            <a:picLocks noChangeAspect="1" noChangeArrowheads="1"/>
          </p:cNvPicPr>
          <p:nvPr/>
        </p:nvPicPr>
        <p:blipFill>
          <a:blip r:embed="rId3" cstate="print"/>
          <a:srcRect/>
          <a:stretch>
            <a:fillRect/>
          </a:stretch>
        </p:blipFill>
        <p:spPr bwMode="auto">
          <a:xfrm>
            <a:off x="3886200" y="0"/>
            <a:ext cx="2712203" cy="3809999"/>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4267200" y="3581400"/>
            <a:ext cx="2152650" cy="2124075"/>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cstate="print"/>
          <a:srcRect/>
          <a:stretch>
            <a:fillRect/>
          </a:stretch>
        </p:blipFill>
        <p:spPr bwMode="auto">
          <a:xfrm>
            <a:off x="6477000" y="3124200"/>
            <a:ext cx="2362200" cy="3516922"/>
          </a:xfrm>
          <a:prstGeom prst="rect">
            <a:avLst/>
          </a:prstGeom>
          <a:noFill/>
          <a:ln w="9525">
            <a:noFill/>
            <a:miter lim="800000"/>
            <a:headEnd/>
            <a:tailEnd/>
          </a:ln>
          <a:effectLst/>
        </p:spPr>
      </p:pic>
      <p:pic>
        <p:nvPicPr>
          <p:cNvPr id="1029" name="Picture 5"/>
          <p:cNvPicPr>
            <a:picLocks noChangeAspect="1" noChangeArrowheads="1"/>
          </p:cNvPicPr>
          <p:nvPr/>
        </p:nvPicPr>
        <p:blipFill>
          <a:blip r:embed="rId6" cstate="print"/>
          <a:srcRect/>
          <a:stretch>
            <a:fillRect/>
          </a:stretch>
        </p:blipFill>
        <p:spPr bwMode="auto">
          <a:xfrm>
            <a:off x="0" y="4248150"/>
            <a:ext cx="1752600" cy="2609850"/>
          </a:xfrm>
          <a:prstGeom prst="rect">
            <a:avLst/>
          </a:prstGeom>
          <a:noFill/>
          <a:ln w="9525">
            <a:noFill/>
            <a:miter lim="800000"/>
            <a:headEnd/>
            <a:tailEnd/>
          </a:ln>
          <a:effectLst/>
        </p:spPr>
      </p:pic>
      <p:pic>
        <p:nvPicPr>
          <p:cNvPr id="1030" name="Picture 6"/>
          <p:cNvPicPr>
            <a:picLocks noChangeAspect="1" noChangeArrowheads="1"/>
          </p:cNvPicPr>
          <p:nvPr/>
        </p:nvPicPr>
        <p:blipFill>
          <a:blip r:embed="rId7" cstate="print"/>
          <a:srcRect/>
          <a:stretch>
            <a:fillRect/>
          </a:stretch>
        </p:blipFill>
        <p:spPr bwMode="auto">
          <a:xfrm>
            <a:off x="6934200" y="304800"/>
            <a:ext cx="1943100" cy="2590800"/>
          </a:xfrm>
          <a:prstGeom prst="rect">
            <a:avLst/>
          </a:prstGeom>
          <a:noFill/>
          <a:ln w="9525">
            <a:noFill/>
            <a:miter lim="800000"/>
            <a:headEnd/>
            <a:tailEnd/>
          </a:ln>
          <a:effectLst/>
        </p:spPr>
      </p:pic>
      <p:pic>
        <p:nvPicPr>
          <p:cNvPr id="1031" name="Picture 7"/>
          <p:cNvPicPr>
            <a:picLocks noChangeAspect="1" noChangeArrowheads="1"/>
          </p:cNvPicPr>
          <p:nvPr/>
        </p:nvPicPr>
        <p:blipFill>
          <a:blip r:embed="rId8" cstate="print"/>
          <a:srcRect/>
          <a:stretch>
            <a:fillRect/>
          </a:stretch>
        </p:blipFill>
        <p:spPr bwMode="auto">
          <a:xfrm>
            <a:off x="1905000" y="5029200"/>
            <a:ext cx="2819400" cy="1600200"/>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304800" y="152400"/>
            <a:ext cx="3152775" cy="4800600"/>
          </a:xfrm>
          <a:prstGeom prst="rect">
            <a:avLst/>
          </a:prstGeom>
          <a:noFill/>
          <a:ln w="9525">
            <a:noFill/>
            <a:miter lim="800000"/>
            <a:headEnd/>
            <a:tailEnd/>
          </a:ln>
          <a:effectLst/>
        </p:spPr>
      </p:pic>
      <p:pic>
        <p:nvPicPr>
          <p:cNvPr id="37891" name="Picture 3"/>
          <p:cNvPicPr>
            <a:picLocks noChangeAspect="1" noChangeArrowheads="1"/>
          </p:cNvPicPr>
          <p:nvPr/>
        </p:nvPicPr>
        <p:blipFill>
          <a:blip r:embed="rId3" cstate="print"/>
          <a:srcRect/>
          <a:stretch>
            <a:fillRect/>
          </a:stretch>
        </p:blipFill>
        <p:spPr bwMode="auto">
          <a:xfrm rot="201334">
            <a:off x="3581398" y="118088"/>
            <a:ext cx="4114800" cy="2724150"/>
          </a:xfrm>
          <a:prstGeom prst="rect">
            <a:avLst/>
          </a:prstGeom>
          <a:noFill/>
          <a:ln w="9525">
            <a:noFill/>
            <a:miter lim="800000"/>
            <a:headEnd/>
            <a:tailEnd/>
          </a:ln>
          <a:effectLst/>
        </p:spPr>
      </p:pic>
      <p:pic>
        <p:nvPicPr>
          <p:cNvPr id="37892" name="Picture 4"/>
          <p:cNvPicPr>
            <a:picLocks noChangeAspect="1" noChangeArrowheads="1"/>
          </p:cNvPicPr>
          <p:nvPr/>
        </p:nvPicPr>
        <p:blipFill>
          <a:blip r:embed="rId4" cstate="print"/>
          <a:srcRect/>
          <a:stretch>
            <a:fillRect/>
          </a:stretch>
        </p:blipFill>
        <p:spPr bwMode="auto">
          <a:xfrm rot="383377">
            <a:off x="5410637" y="2577893"/>
            <a:ext cx="2668494" cy="2895600"/>
          </a:xfrm>
          <a:prstGeom prst="rect">
            <a:avLst/>
          </a:prstGeom>
          <a:noFill/>
          <a:ln w="9525">
            <a:noFill/>
            <a:miter lim="800000"/>
            <a:headEnd/>
            <a:tailEnd/>
          </a:ln>
          <a:effectLst/>
        </p:spPr>
      </p:pic>
      <p:pic>
        <p:nvPicPr>
          <p:cNvPr id="37893" name="Picture 5"/>
          <p:cNvPicPr>
            <a:picLocks noChangeAspect="1" noChangeArrowheads="1"/>
          </p:cNvPicPr>
          <p:nvPr/>
        </p:nvPicPr>
        <p:blipFill>
          <a:blip r:embed="rId5" cstate="print"/>
          <a:srcRect/>
          <a:stretch>
            <a:fillRect/>
          </a:stretch>
        </p:blipFill>
        <p:spPr bwMode="auto">
          <a:xfrm>
            <a:off x="838200" y="4800600"/>
            <a:ext cx="2743200" cy="1843430"/>
          </a:xfrm>
          <a:prstGeom prst="rect">
            <a:avLst/>
          </a:prstGeom>
          <a:noFill/>
          <a:ln w="9525">
            <a:noFill/>
            <a:miter lim="800000"/>
            <a:headEnd/>
            <a:tailEnd/>
          </a:ln>
          <a:effectLst/>
        </p:spPr>
      </p:pic>
      <p:pic>
        <p:nvPicPr>
          <p:cNvPr id="37894" name="Picture 6"/>
          <p:cNvPicPr>
            <a:picLocks noChangeAspect="1" noChangeArrowheads="1"/>
          </p:cNvPicPr>
          <p:nvPr/>
        </p:nvPicPr>
        <p:blipFill>
          <a:blip r:embed="rId6" cstate="print"/>
          <a:srcRect/>
          <a:stretch>
            <a:fillRect/>
          </a:stretch>
        </p:blipFill>
        <p:spPr bwMode="auto">
          <a:xfrm rot="21198437">
            <a:off x="3753652" y="3529558"/>
            <a:ext cx="1905000" cy="3067373"/>
          </a:xfrm>
          <a:prstGeom prst="rect">
            <a:avLst/>
          </a:prstGeom>
          <a:noFill/>
          <a:ln w="9525">
            <a:noFill/>
            <a:miter lim="800000"/>
            <a:headEnd/>
            <a:tailEnd/>
          </a:ln>
          <a:effectLst/>
        </p:spPr>
      </p:pic>
      <p:pic>
        <p:nvPicPr>
          <p:cNvPr id="37895" name="Picture 7"/>
          <p:cNvPicPr>
            <a:picLocks noChangeAspect="1" noChangeArrowheads="1"/>
          </p:cNvPicPr>
          <p:nvPr/>
        </p:nvPicPr>
        <p:blipFill>
          <a:blip r:embed="rId7" cstate="print"/>
          <a:srcRect/>
          <a:stretch>
            <a:fillRect/>
          </a:stretch>
        </p:blipFill>
        <p:spPr bwMode="auto">
          <a:xfrm rot="694097">
            <a:off x="6873284" y="3959222"/>
            <a:ext cx="1752600" cy="2609850"/>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2" cstate="print"/>
          <a:srcRect/>
          <a:stretch>
            <a:fillRect/>
          </a:stretch>
        </p:blipFill>
        <p:spPr bwMode="auto">
          <a:xfrm>
            <a:off x="2286000" y="1752600"/>
            <a:ext cx="4762500" cy="4933950"/>
          </a:xfrm>
          <a:prstGeom prst="rect">
            <a:avLst/>
          </a:prstGeom>
          <a:ln w="228600" cap="sq" cmpd="thickThin">
            <a:solidFill>
              <a:srgbClr val="000000"/>
            </a:solidFill>
            <a:prstDash val="solid"/>
            <a:miter lim="800000"/>
          </a:ln>
          <a:effectLst>
            <a:innerShdw blurRad="76200">
              <a:srgbClr val="000000"/>
            </a:innerShdw>
          </a:effectLst>
        </p:spPr>
      </p:pic>
      <p:sp>
        <p:nvSpPr>
          <p:cNvPr id="2" name="Rectangle 1"/>
          <p:cNvSpPr/>
          <p:nvPr/>
        </p:nvSpPr>
        <p:spPr>
          <a:xfrm>
            <a:off x="228600" y="228600"/>
            <a:ext cx="8686800" cy="178510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1000" b="1" cap="none" spc="0" dirty="0" smtClean="0">
                <a:ln w="11430"/>
                <a:solidFill>
                  <a:srgbClr val="00B0F0"/>
                </a:solidFill>
                <a:effectLst>
                  <a:outerShdw blurRad="50800" dist="39000" dir="5460000" algn="tl">
                    <a:srgbClr val="000000">
                      <a:alpha val="38000"/>
                    </a:srgbClr>
                  </a:outerShdw>
                </a:effectLst>
                <a:latin typeface="Chiller" pitchFamily="82" charset="0"/>
              </a:rPr>
              <a:t>HAUNTED HOUSES</a:t>
            </a:r>
            <a:endParaRPr lang="en-US" sz="11000" b="1" cap="none" spc="0" dirty="0">
              <a:ln w="11430"/>
              <a:solidFill>
                <a:srgbClr val="00B0F0"/>
              </a:solidFill>
              <a:effectLst>
                <a:outerShdw blurRad="50800" dist="39000" dir="5460000" algn="tl">
                  <a:srgbClr val="000000">
                    <a:alpha val="38000"/>
                  </a:srgbClr>
                </a:outerShdw>
              </a:effectLst>
              <a:latin typeface="Chiller" pitchFamily="8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304800"/>
            <a:ext cx="7772400" cy="3939540"/>
          </a:xfrm>
          <a:prstGeom prst="rect">
            <a:avLst/>
          </a:prstGeom>
          <a:noFill/>
        </p:spPr>
        <p:txBody>
          <a:bodyPr wrap="square" lIns="91440" tIns="45720" rIns="91440" bIns="45720">
            <a:spAutoFit/>
          </a:bodyPr>
          <a:lstStyle/>
          <a:p>
            <a:pPr algn="ctr"/>
            <a:r>
              <a:rPr lang="en-US" sz="12500" b="1" cap="none" spc="0" dirty="0" smtClean="0">
                <a:ln w="1905"/>
                <a:solidFill>
                  <a:srgbClr val="00B0F0"/>
                </a:solidFill>
                <a:effectLst>
                  <a:innerShdw blurRad="69850" dist="43180" dir="5400000">
                    <a:srgbClr val="000000">
                      <a:alpha val="65000"/>
                    </a:srgbClr>
                  </a:innerShdw>
                </a:effectLst>
                <a:latin typeface="Chiller" pitchFamily="82" charset="0"/>
              </a:rPr>
              <a:t>Top 5 “Real” </a:t>
            </a:r>
          </a:p>
          <a:p>
            <a:pPr algn="ctr"/>
            <a:r>
              <a:rPr lang="en-US" sz="12500" b="1" cap="none" spc="0" dirty="0" smtClean="0">
                <a:ln w="1905"/>
                <a:solidFill>
                  <a:srgbClr val="00B0F0"/>
                </a:solidFill>
                <a:effectLst>
                  <a:innerShdw blurRad="69850" dist="43180" dir="5400000">
                    <a:srgbClr val="000000">
                      <a:alpha val="65000"/>
                    </a:srgbClr>
                  </a:innerShdw>
                </a:effectLst>
                <a:latin typeface="Chiller" pitchFamily="82" charset="0"/>
              </a:rPr>
              <a:t>Haunted </a:t>
            </a:r>
            <a:r>
              <a:rPr lang="en-US" sz="12500" b="1" dirty="0" smtClean="0">
                <a:ln w="1905"/>
                <a:solidFill>
                  <a:srgbClr val="00B0F0"/>
                </a:solidFill>
                <a:effectLst>
                  <a:innerShdw blurRad="69850" dist="43180" dir="5400000">
                    <a:srgbClr val="000000">
                      <a:alpha val="65000"/>
                    </a:srgbClr>
                  </a:innerShdw>
                </a:effectLst>
                <a:latin typeface="Chiller" pitchFamily="82" charset="0"/>
              </a:rPr>
              <a:t>Houses</a:t>
            </a:r>
            <a:endParaRPr lang="en-US" sz="12500" b="1" cap="none" spc="0" dirty="0">
              <a:ln w="1905"/>
              <a:solidFill>
                <a:srgbClr val="00B0F0"/>
              </a:solidFill>
              <a:effectLst>
                <a:innerShdw blurRad="69850" dist="43180" dir="5400000">
                  <a:srgbClr val="000000">
                    <a:alpha val="65000"/>
                  </a:srgbClr>
                </a:innerShdw>
              </a:effectLst>
              <a:latin typeface="Chiller" pitchFamily="82"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166092"/>
            <a:ext cx="8458200" cy="6617196"/>
          </a:xfrm>
          <a:prstGeom prst="rect">
            <a:avLst/>
          </a:prstGeom>
        </p:spPr>
        <p:txBody>
          <a:bodyPr wrap="square">
            <a:spAutoFit/>
          </a:bodyPr>
          <a:lstStyle/>
          <a:p>
            <a:r>
              <a:rPr lang="en-US" sz="6600" dirty="0" smtClean="0">
                <a:solidFill>
                  <a:schemeClr val="accent6"/>
                </a:solidFill>
                <a:latin typeface="Chiller" pitchFamily="82" charset="0"/>
              </a:rPr>
              <a:t>Just over 1/3 of American adults believe in ghosts. Perhaps more surprising is that 23 percent of adults polled said they'd personally seen or felt a ghost</a:t>
            </a:r>
            <a:r>
              <a:rPr lang="en-US" sz="6600" dirty="0" smtClean="0">
                <a:solidFill>
                  <a:srgbClr val="00B0F0"/>
                </a:solidFill>
                <a:latin typeface="Chiller" pitchFamily="82" charset="0"/>
              </a:rPr>
              <a:t> </a:t>
            </a:r>
            <a:r>
              <a:rPr lang="en-US" sz="2800" dirty="0" smtClean="0">
                <a:solidFill>
                  <a:srgbClr val="00B0F0"/>
                </a:solidFill>
                <a:latin typeface="Chiller" pitchFamily="82" charset="0"/>
              </a:rPr>
              <a:t>(Info gathered from: </a:t>
            </a:r>
            <a:r>
              <a:rPr lang="en-US" sz="2800" dirty="0" smtClean="0">
                <a:solidFill>
                  <a:schemeClr val="accent6">
                    <a:lumMod val="60000"/>
                    <a:lumOff val="40000"/>
                  </a:schemeClr>
                </a:solidFill>
                <a:latin typeface="Chiller" pitchFamily="82" charset="0"/>
                <a:hlinkClick r:id="rId2"/>
              </a:rPr>
              <a:t>ttp://science.howstuffworks.com/science-vs-myth/afterlife/5-real-haunted-houses5.htm</a:t>
            </a:r>
            <a:r>
              <a:rPr lang="en-US" sz="2800" dirty="0" smtClean="0">
                <a:solidFill>
                  <a:schemeClr val="accent6">
                    <a:lumMod val="60000"/>
                    <a:lumOff val="40000"/>
                  </a:schemeClr>
                </a:solidFill>
                <a:latin typeface="Chiller" pitchFamily="82" charset="0"/>
              </a:rPr>
              <a:t>) </a:t>
            </a:r>
            <a:endParaRPr lang="en-US" sz="2800" dirty="0">
              <a:solidFill>
                <a:schemeClr val="accent6">
                  <a:lumMod val="60000"/>
                  <a:lumOff val="40000"/>
                </a:schemeClr>
              </a:solidFill>
              <a:latin typeface="Chiller" pitchFamily="82"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7800" y="228600"/>
            <a:ext cx="5907836" cy="923330"/>
          </a:xfrm>
          <a:prstGeom prst="rect">
            <a:avLst/>
          </a:prstGeom>
          <a:noFill/>
        </p:spPr>
        <p:txBody>
          <a:bodyPr wrap="none" lIns="91440" tIns="45720" rIns="91440" bIns="45720">
            <a:spAutoFit/>
          </a:bodyPr>
          <a:lstStyle/>
          <a:p>
            <a:pPr algn="ctr"/>
            <a:r>
              <a:rPr lang="en-US" sz="5400" b="1" cap="none" spc="0" dirty="0" smtClean="0">
                <a:ln w="1905"/>
                <a:solidFill>
                  <a:srgbClr val="00B0F0"/>
                </a:solidFill>
                <a:effectLst>
                  <a:innerShdw blurRad="69850" dist="43180" dir="5400000">
                    <a:srgbClr val="000000">
                      <a:alpha val="65000"/>
                    </a:srgbClr>
                  </a:innerShdw>
                </a:effectLst>
              </a:rPr>
              <a:t>1. The White House</a:t>
            </a:r>
            <a:endParaRPr lang="en-US" sz="5400" b="1" cap="none" spc="0" dirty="0">
              <a:ln w="1905"/>
              <a:solidFill>
                <a:srgbClr val="00B0F0"/>
              </a:solidFill>
              <a:effectLst>
                <a:innerShdw blurRad="69850" dist="43180" dir="5400000">
                  <a:srgbClr val="000000">
                    <a:alpha val="65000"/>
                  </a:srgbClr>
                </a:innerShdw>
              </a:effectLst>
            </a:endParaRPr>
          </a:p>
        </p:txBody>
      </p:sp>
      <p:sp>
        <p:nvSpPr>
          <p:cNvPr id="36865" name="Rectangle 1"/>
          <p:cNvSpPr>
            <a:spLocks noChangeArrowheads="1"/>
          </p:cNvSpPr>
          <p:nvPr/>
        </p:nvSpPr>
        <p:spPr bwMode="auto">
          <a:xfrm>
            <a:off x="3962400" y="609600"/>
            <a:ext cx="5181600" cy="627864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cs typeface="Arial" charset="0"/>
              </a:rPr>
              <a:t>­</a:t>
            </a:r>
            <a:r>
              <a:rPr kumimoji="0" lang="en-US" sz="1800" b="0" i="0" u="none" strike="noStrike" cap="none" normalizeH="0" baseline="0" dirty="0" smtClean="0">
                <a:ln>
                  <a:noFill/>
                </a:ln>
                <a:solidFill>
                  <a:schemeClr val="tx1"/>
                </a:solidFill>
                <a:effectLst/>
                <a:latin typeface="Arial" charset="0"/>
                <a:cs typeface="Arial" charset="0"/>
              </a:rPr>
              <a:t>  </a:t>
            </a:r>
            <a:r>
              <a:rPr kumimoji="0" lang="en-US" sz="18000" b="0" i="0" u="none" strike="noStrike" cap="none" normalizeH="0" baseline="0" dirty="0" smtClean="0">
                <a:ln>
                  <a:noFill/>
                </a:ln>
                <a:solidFill>
                  <a:schemeClr val="tx1"/>
                </a:solidFill>
                <a:effectLst/>
                <a:latin typeface="Arial" charset="0"/>
                <a:cs typeface="Arial" charset="0"/>
              </a:rPr>
              <a:t/>
            </a:r>
            <a:br>
              <a:rPr kumimoji="0" lang="en-US" sz="18000" b="0" i="0" u="none" strike="noStrike" cap="none" normalizeH="0" baseline="0" dirty="0" smtClean="0">
                <a:ln>
                  <a:noFill/>
                </a:ln>
                <a:solidFill>
                  <a:schemeClr val="tx1"/>
                </a:solidFill>
                <a:effectLst/>
                <a:latin typeface="Arial" charset="0"/>
                <a:cs typeface="Arial" charset="0"/>
              </a:rPr>
            </a:br>
            <a:r>
              <a:rPr kumimoji="0" lang="en-US" sz="1600" b="1" i="0" u="none" strike="noStrike" cap="none" normalizeH="0" baseline="0" dirty="0" smtClean="0">
                <a:ln>
                  <a:noFill/>
                </a:ln>
                <a:solidFill>
                  <a:srgbClr val="00B0F0"/>
                </a:solidFill>
                <a:effectLst/>
                <a:cs typeface="Arial" charset="0"/>
              </a:rPr>
              <a:t>That's right: 1600 Pennsylvania Ave. is not only the most famous address in the</a:t>
            </a:r>
            <a:r>
              <a:rPr kumimoji="0" lang="en-US" sz="1600" b="1" i="0" u="none" strike="noStrike" cap="none" normalizeH="0" dirty="0" smtClean="0">
                <a:ln>
                  <a:noFill/>
                </a:ln>
                <a:solidFill>
                  <a:srgbClr val="00B0F0"/>
                </a:solidFill>
                <a:effectLst/>
                <a:cs typeface="Arial" charset="0"/>
              </a:rPr>
              <a:t> United</a:t>
            </a:r>
            <a:r>
              <a:rPr kumimoji="0" lang="en-US" sz="1600" b="1" i="0" u="none" strike="noStrike" cap="none" normalizeH="0" baseline="0" dirty="0" smtClean="0">
                <a:ln>
                  <a:noFill/>
                </a:ln>
                <a:solidFill>
                  <a:srgbClr val="00B0F0"/>
                </a:solidFill>
                <a:effectLst/>
                <a:cs typeface="Arial" charset="0"/>
              </a:rPr>
              <a:t> States, but also one of the most haunted.­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B0F0"/>
                </a:solidFill>
                <a:effectLst/>
                <a:cs typeface="Arial" charset="0"/>
              </a:rPr>
              <a:t>John and Abigail Adams were the first presidential couple to live in the White House, taking residence in 1800. Abigail has lingered ever since: Her ghost is said to hang laundry in the East Room on occasion. Another first lady, </a:t>
            </a:r>
            <a:r>
              <a:rPr kumimoji="0" lang="en-US" sz="1600" b="1" i="0" u="none" strike="noStrike" cap="none" normalizeH="0" baseline="0" dirty="0" err="1" smtClean="0">
                <a:ln>
                  <a:noFill/>
                </a:ln>
                <a:solidFill>
                  <a:srgbClr val="00B0F0"/>
                </a:solidFill>
                <a:effectLst/>
                <a:cs typeface="Arial" charset="0"/>
              </a:rPr>
              <a:t>Dolley</a:t>
            </a:r>
            <a:r>
              <a:rPr kumimoji="0" lang="en-US" sz="1600" b="1" i="0" u="none" strike="noStrike" cap="none" normalizeH="0" baseline="0" dirty="0" smtClean="0">
                <a:ln>
                  <a:noFill/>
                </a:ln>
                <a:solidFill>
                  <a:srgbClr val="00B0F0"/>
                </a:solidFill>
                <a:effectLst/>
                <a:cs typeface="Arial" charset="0"/>
              </a:rPr>
              <a:t> Madison, has reportedly been quite territorial with White House renovations. During her husband's term, </a:t>
            </a:r>
            <a:r>
              <a:rPr kumimoji="0" lang="en-US" sz="1600" b="1" i="0" u="none" strike="noStrike" cap="none" normalizeH="0" baseline="0" dirty="0" err="1" smtClean="0">
                <a:ln>
                  <a:noFill/>
                </a:ln>
                <a:solidFill>
                  <a:srgbClr val="00B0F0"/>
                </a:solidFill>
                <a:effectLst/>
                <a:cs typeface="Arial" charset="0"/>
              </a:rPr>
              <a:t>Dolley</a:t>
            </a:r>
            <a:r>
              <a:rPr kumimoji="0" lang="en-US" sz="1600" b="1" i="0" u="none" strike="noStrike" cap="none" normalizeH="0" baseline="0" dirty="0" smtClean="0">
                <a:ln>
                  <a:noFill/>
                </a:ln>
                <a:solidFill>
                  <a:srgbClr val="00B0F0"/>
                </a:solidFill>
                <a:effectLst/>
                <a:cs typeface="Arial" charset="0"/>
              </a:rPr>
              <a:t> oversaw the landscaping of the Rose Garden, where presidents often meet with the media. When President Woodrow Wilson's wife tried to have the garden dug up, the story goes that </a:t>
            </a:r>
            <a:r>
              <a:rPr kumimoji="0" lang="en-US" sz="1600" b="1" i="0" u="none" strike="noStrike" cap="none" normalizeH="0" baseline="0" dirty="0" err="1" smtClean="0">
                <a:ln>
                  <a:noFill/>
                </a:ln>
                <a:solidFill>
                  <a:srgbClr val="00B0F0"/>
                </a:solidFill>
                <a:effectLst/>
                <a:cs typeface="Arial" charset="0"/>
              </a:rPr>
              <a:t>Dolley's</a:t>
            </a:r>
            <a:r>
              <a:rPr kumimoji="0" lang="en-US" sz="1600" b="1" i="0" u="none" strike="noStrike" cap="none" normalizeH="0" baseline="0" dirty="0" smtClean="0">
                <a:ln>
                  <a:noFill/>
                </a:ln>
                <a:solidFill>
                  <a:srgbClr val="00B0F0"/>
                </a:solidFill>
                <a:effectLst/>
                <a:cs typeface="Arial" charset="0"/>
              </a:rPr>
              <a:t> ghost appeared and instructed the workers not to tear up her beloved garden.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00B0F0"/>
              </a:solidFill>
              <a:effectLst/>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B0F0"/>
                </a:solidFill>
                <a:effectLst/>
                <a:cs typeface="Arial" charset="0"/>
              </a:rPr>
              <a:t>Going along with a rose theme, the Queen's Bedroom, which was once called the Rose Room, is known as a paranormal hotspot in the White House. It not only houses the bed of President Andrew Jackson but his ghost as well -- people say they've heard it walking around the room. Jackson's ghost is rumored to hang out in the Red Room as well. People have seen Abraham Lincoln's ghost ambling down the halls and staring out of windows. He pays visits to the Lincoln bedroom at times as well.</a:t>
            </a:r>
          </a:p>
        </p:txBody>
      </p:sp>
      <p:pic>
        <p:nvPicPr>
          <p:cNvPr id="36866" name="Picture 2" descr="The White House"/>
          <p:cNvPicPr>
            <a:picLocks noChangeAspect="1" noChangeArrowheads="1"/>
          </p:cNvPicPr>
          <p:nvPr/>
        </p:nvPicPr>
        <p:blipFill>
          <a:blip r:embed="rId2" cstate="print"/>
          <a:srcRect/>
          <a:stretch>
            <a:fillRect/>
          </a:stretch>
        </p:blipFill>
        <p:spPr bwMode="auto">
          <a:xfrm>
            <a:off x="304800" y="4392706"/>
            <a:ext cx="3429000" cy="2236694"/>
          </a:xfrm>
          <a:prstGeom prst="rect">
            <a:avLst/>
          </a:prstGeom>
          <a:noFill/>
        </p:spPr>
      </p:pic>
      <p:sp>
        <p:nvSpPr>
          <p:cNvPr id="5" name="Rectangle 4"/>
          <p:cNvSpPr/>
          <p:nvPr/>
        </p:nvSpPr>
        <p:spPr>
          <a:xfrm>
            <a:off x="152400" y="3810000"/>
            <a:ext cx="3886200" cy="461665"/>
          </a:xfrm>
          <a:prstGeom prst="rect">
            <a:avLst/>
          </a:prstGeom>
        </p:spPr>
        <p:txBody>
          <a:bodyPr wrap="square">
            <a:spAutoFit/>
          </a:bodyPr>
          <a:lstStyle/>
          <a:p>
            <a:r>
              <a:rPr lang="en-US" sz="1200" dirty="0" smtClean="0">
                <a:solidFill>
                  <a:schemeClr val="accent6">
                    <a:lumMod val="60000"/>
                    <a:lumOff val="40000"/>
                  </a:schemeClr>
                </a:solidFill>
                <a:latin typeface="Arial" charset="0"/>
                <a:cs typeface="Arial" charset="0"/>
              </a:rPr>
              <a:t>Abraham Lincoln's ghost still hangs around the White House, particularly in the Lincoln bedroom.</a:t>
            </a:r>
            <a:endParaRPr lang="en-US" sz="1200" dirty="0"/>
          </a:p>
        </p:txBody>
      </p:sp>
      <p:pic>
        <p:nvPicPr>
          <p:cNvPr id="36867" name="Picture 3"/>
          <p:cNvPicPr>
            <a:picLocks noChangeAspect="1" noChangeArrowheads="1"/>
          </p:cNvPicPr>
          <p:nvPr/>
        </p:nvPicPr>
        <p:blipFill>
          <a:blip r:embed="rId3" cstate="print"/>
          <a:srcRect/>
          <a:stretch>
            <a:fillRect/>
          </a:stretch>
        </p:blipFill>
        <p:spPr bwMode="auto">
          <a:xfrm>
            <a:off x="228600" y="1143000"/>
            <a:ext cx="3657600" cy="2631964"/>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02867" y="0"/>
            <a:ext cx="3368871" cy="923330"/>
          </a:xfrm>
          <a:prstGeom prst="rect">
            <a:avLst/>
          </a:prstGeom>
          <a:noFill/>
        </p:spPr>
        <p:txBody>
          <a:bodyPr wrap="none" lIns="91440" tIns="45720" rIns="91440" bIns="45720">
            <a:spAutoFit/>
          </a:bodyPr>
          <a:lstStyle/>
          <a:p>
            <a:pPr algn="ctr"/>
            <a:r>
              <a:rPr lang="en-US" sz="5400" b="1" cap="none" spc="0" dirty="0" smtClean="0">
                <a:ln w="1905"/>
                <a:solidFill>
                  <a:srgbClr val="00B0F0"/>
                </a:solidFill>
                <a:effectLst>
                  <a:innerShdw blurRad="69850" dist="43180" dir="5400000">
                    <a:srgbClr val="000000">
                      <a:alpha val="65000"/>
                    </a:srgbClr>
                  </a:innerShdw>
                </a:effectLst>
              </a:rPr>
              <a:t>2.Rose Hall</a:t>
            </a:r>
            <a:endParaRPr lang="en-US" sz="5400" b="1" cap="none" spc="0" dirty="0">
              <a:ln w="1905"/>
              <a:solidFill>
                <a:srgbClr val="00B0F0"/>
              </a:solidFill>
              <a:effectLst>
                <a:innerShdw blurRad="69850" dist="43180" dir="5400000">
                  <a:srgbClr val="000000">
                    <a:alpha val="65000"/>
                  </a:srgbClr>
                </a:innerShdw>
              </a:effectLst>
            </a:endParaRPr>
          </a:p>
        </p:txBody>
      </p:sp>
      <p:sp>
        <p:nvSpPr>
          <p:cNvPr id="35841" name="Rectangle 1"/>
          <p:cNvSpPr>
            <a:spLocks noChangeArrowheads="1"/>
          </p:cNvSpPr>
          <p:nvPr/>
        </p:nvSpPr>
        <p:spPr bwMode="auto">
          <a:xfrm>
            <a:off x="3657600" y="856357"/>
            <a:ext cx="5486400" cy="57554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B0F0"/>
                </a:solidFill>
                <a:effectLst/>
                <a:cs typeface="Arial" charset="0"/>
              </a:rPr>
              <a:t>Annie Palmer, known as the White Witch, lived in Jamaica's Rose Hall.</a:t>
            </a:r>
            <a:r>
              <a:rPr kumimoji="0" lang="en-US" sz="1600" b="0" i="0" u="none" strike="noStrike" cap="none" normalizeH="0" dirty="0" smtClean="0">
                <a:ln>
                  <a:noFill/>
                </a:ln>
                <a:solidFill>
                  <a:srgbClr val="00B0F0"/>
                </a:solidFill>
                <a:effectLst/>
                <a:cs typeface="Arial" charset="0"/>
              </a:rPr>
              <a:t> </a:t>
            </a:r>
            <a:r>
              <a:rPr kumimoji="0" lang="en-US" sz="1600" b="0" i="0" u="none" strike="noStrike" cap="none" normalizeH="0" baseline="0" dirty="0" smtClean="0">
                <a:ln>
                  <a:noFill/>
                </a:ln>
                <a:solidFill>
                  <a:srgbClr val="00B0F0"/>
                </a:solidFill>
                <a:effectLst/>
                <a:cs typeface="Arial" charset="0"/>
              </a:rPr>
              <a:t>When Palmer became sexually unsatisfied with her husband, she began sleeping with slaves on the plantation. In order to keep them quiet about the affairs</a:t>
            </a:r>
            <a:r>
              <a:rPr kumimoji="0" lang="en-US" sz="1600" b="0" i="0" u="none" strike="noStrike" cap="none" normalizeH="0" dirty="0" smtClean="0">
                <a:ln>
                  <a:noFill/>
                </a:ln>
                <a:solidFill>
                  <a:srgbClr val="00B0F0"/>
                </a:solidFill>
                <a:effectLst/>
                <a:cs typeface="Arial" charset="0"/>
              </a:rPr>
              <a:t> she murdered them</a:t>
            </a:r>
            <a:r>
              <a:rPr kumimoji="0" lang="en-US" sz="1600" b="0" i="0" u="none" strike="noStrike" cap="none" normalizeH="0" baseline="0" dirty="0" smtClean="0">
                <a:ln>
                  <a:noFill/>
                </a:ln>
                <a:solidFill>
                  <a:srgbClr val="00B0F0"/>
                </a:solidFill>
                <a:effectLst/>
                <a:cs typeface="Arial" charset="0"/>
              </a:rPr>
              <a:t>. To gain her husbands</a:t>
            </a:r>
            <a:r>
              <a:rPr kumimoji="0" lang="en-US" sz="1600" b="0" i="0" u="none" strike="noStrike" cap="none" normalizeH="0" dirty="0" smtClean="0">
                <a:ln>
                  <a:noFill/>
                </a:ln>
                <a:solidFill>
                  <a:srgbClr val="00B0F0"/>
                </a:solidFill>
                <a:effectLst/>
                <a:cs typeface="Arial" charset="0"/>
              </a:rPr>
              <a:t> wealth, </a:t>
            </a:r>
            <a:r>
              <a:rPr kumimoji="0" lang="en-US" sz="1600" b="0" i="0" u="none" strike="noStrike" cap="none" normalizeH="0" baseline="0" dirty="0" smtClean="0">
                <a:ln>
                  <a:noFill/>
                </a:ln>
                <a:solidFill>
                  <a:srgbClr val="00B0F0"/>
                </a:solidFill>
                <a:effectLst/>
                <a:cs typeface="Arial" charset="0"/>
              </a:rPr>
              <a:t>she poisoned him. Her sexual escapades continued as well. Palmer had a pit dug 16 feet below the house where she would banish anyone</a:t>
            </a:r>
            <a:r>
              <a:rPr kumimoji="0" lang="en-US" sz="1600" b="0" i="0" u="none" strike="noStrike" cap="none" normalizeH="0" dirty="0" smtClean="0">
                <a:ln>
                  <a:noFill/>
                </a:ln>
                <a:solidFill>
                  <a:srgbClr val="00B0F0"/>
                </a:solidFill>
                <a:effectLst/>
                <a:cs typeface="Arial" charset="0"/>
              </a:rPr>
              <a:t> who wouldn’t sleep with her. </a:t>
            </a:r>
            <a:r>
              <a:rPr lang="en-US" sz="1600" dirty="0" smtClean="0">
                <a:solidFill>
                  <a:srgbClr val="00B0F0"/>
                </a:solidFill>
                <a:cs typeface="Arial" charset="0"/>
              </a:rPr>
              <a:t>S</a:t>
            </a:r>
            <a:r>
              <a:rPr kumimoji="0" lang="en-US" sz="1600" b="0" i="0" u="none" strike="noStrike" cap="none" normalizeH="0" baseline="0" dirty="0" smtClean="0">
                <a:ln>
                  <a:noFill/>
                </a:ln>
                <a:solidFill>
                  <a:srgbClr val="00B0F0"/>
                </a:solidFill>
                <a:effectLst/>
                <a:cs typeface="Arial" charset="0"/>
              </a:rPr>
              <a:t>he later became known as the White</a:t>
            </a:r>
            <a:r>
              <a:rPr kumimoji="0" lang="en-US" sz="1600" b="0" i="0" u="none" strike="noStrike" cap="none" normalizeH="0" dirty="0" smtClean="0">
                <a:ln>
                  <a:noFill/>
                </a:ln>
                <a:solidFill>
                  <a:srgbClr val="00B0F0"/>
                </a:solidFill>
                <a:effectLst/>
                <a:cs typeface="Arial" charset="0"/>
              </a:rPr>
              <a:t> witch.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rgbClr val="00B0F0"/>
              </a:solidFill>
              <a:effectLst/>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B0F0"/>
                </a:solidFill>
                <a:effectLst/>
                <a:cs typeface="Arial" charset="0"/>
              </a:rPr>
              <a:t>According to legend, Palmer cast a fatal voodoo hex on a housekeeper who caught the eye of one of her lovers. Supposedly, the housekeeper's grandfather later strangled Palmer to death.</a:t>
            </a:r>
            <a:r>
              <a:rPr kumimoji="0" lang="en-US" sz="1600" b="0" i="0" u="none" strike="noStrike" cap="none" normalizeH="0" dirty="0" smtClean="0">
                <a:ln>
                  <a:noFill/>
                </a:ln>
                <a:solidFill>
                  <a:srgbClr val="00B0F0"/>
                </a:solidFill>
                <a:effectLst/>
                <a:cs typeface="Arial" charset="0"/>
              </a:rPr>
              <a:t> </a:t>
            </a:r>
            <a:r>
              <a:rPr kumimoji="0" lang="en-US" sz="1600" b="0" i="0" u="none" strike="noStrike" cap="none" normalizeH="0" baseline="0" dirty="0" smtClean="0">
                <a:ln>
                  <a:noFill/>
                </a:ln>
                <a:solidFill>
                  <a:srgbClr val="00B0F0"/>
                </a:solidFill>
                <a:effectLst/>
                <a:cs typeface="Arial" charset="0"/>
              </a:rPr>
              <a:t>Her body was buried in an aboveground coffin in the eastern wing of Rose Hall. According to the lore, the White Witch's spirit, along with those of the slaves she had murdered, continued to haunt the house. When new tenants attempted to move into Rose Hall, they were quickly driven away from the haunted grounds.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rgbClr val="00B0F0"/>
              </a:solidFill>
              <a:effectLst/>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B0F0"/>
                </a:solidFill>
                <a:effectLst/>
                <a:cs typeface="Arial" charset="0"/>
              </a:rPr>
              <a:t>Eventually, in 1965, a couple bought the house and converted it into a museum. Yet even today, visitors and employees have reported hearing men's screams and doors slamming, as well as other paranormal phenomena</a:t>
            </a:r>
            <a:r>
              <a:rPr kumimoji="0" lang="en-US" sz="1600" b="0" i="0" u="none" strike="noStrike" cap="none" normalizeH="0" baseline="0" dirty="0" smtClean="0">
                <a:ln>
                  <a:noFill/>
                </a:ln>
                <a:solidFill>
                  <a:srgbClr val="00B0F0"/>
                </a:solidFill>
                <a:effectLst/>
                <a:latin typeface="Arial" charset="0"/>
                <a:cs typeface="Arial" charset="0"/>
              </a:rPr>
              <a:t>. </a:t>
            </a:r>
          </a:p>
        </p:txBody>
      </p:sp>
      <p:pic>
        <p:nvPicPr>
          <p:cNvPr id="35842" name="Picture 2" descr="Rose Hall"/>
          <p:cNvPicPr>
            <a:picLocks noChangeAspect="1" noChangeArrowheads="1"/>
          </p:cNvPicPr>
          <p:nvPr/>
        </p:nvPicPr>
        <p:blipFill>
          <a:blip r:embed="rId2" cstate="print"/>
          <a:srcRect/>
          <a:stretch>
            <a:fillRect/>
          </a:stretch>
        </p:blipFill>
        <p:spPr bwMode="auto">
          <a:xfrm>
            <a:off x="304800" y="3733800"/>
            <a:ext cx="3352800" cy="2514600"/>
          </a:xfrm>
          <a:prstGeom prst="rect">
            <a:avLst/>
          </a:prstGeom>
          <a:noFill/>
        </p:spPr>
      </p:pic>
      <p:pic>
        <p:nvPicPr>
          <p:cNvPr id="35843" name="Picture 3"/>
          <p:cNvPicPr>
            <a:picLocks noChangeAspect="1" noChangeArrowheads="1"/>
          </p:cNvPicPr>
          <p:nvPr/>
        </p:nvPicPr>
        <p:blipFill>
          <a:blip r:embed="rId3" cstate="print"/>
          <a:srcRect/>
          <a:stretch>
            <a:fillRect/>
          </a:stretch>
        </p:blipFill>
        <p:spPr bwMode="auto">
          <a:xfrm>
            <a:off x="609600" y="685800"/>
            <a:ext cx="2476500" cy="2857500"/>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940" y="152400"/>
            <a:ext cx="5186035" cy="923330"/>
          </a:xfrm>
          <a:prstGeom prst="rect">
            <a:avLst/>
          </a:prstGeom>
          <a:noFill/>
        </p:spPr>
        <p:txBody>
          <a:bodyPr wrap="none" lIns="91440" tIns="45720" rIns="91440" bIns="45720">
            <a:spAutoFit/>
          </a:bodyPr>
          <a:lstStyle/>
          <a:p>
            <a:pPr algn="ctr"/>
            <a:r>
              <a:rPr lang="en-US" sz="5400" b="1" cap="none" spc="0" dirty="0" smtClean="0">
                <a:ln w="1905"/>
                <a:solidFill>
                  <a:srgbClr val="00B0F0"/>
                </a:solidFill>
                <a:effectLst>
                  <a:innerShdw blurRad="69850" dist="43180" dir="5400000">
                    <a:srgbClr val="000000">
                      <a:alpha val="65000"/>
                    </a:srgbClr>
                  </a:innerShdw>
                </a:effectLst>
              </a:rPr>
              <a:t>3.Blickling Hall</a:t>
            </a:r>
            <a:endParaRPr lang="en-US" sz="5400" b="1" cap="none" spc="0" dirty="0">
              <a:ln w="1905"/>
              <a:solidFill>
                <a:srgbClr val="00B0F0"/>
              </a:solidFill>
              <a:effectLst>
                <a:innerShdw blurRad="69850" dist="43180" dir="5400000">
                  <a:srgbClr val="000000">
                    <a:alpha val="65000"/>
                  </a:srgbClr>
                </a:innerShdw>
              </a:effectLst>
            </a:endParaRPr>
          </a:p>
        </p:txBody>
      </p:sp>
      <p:sp>
        <p:nvSpPr>
          <p:cNvPr id="3" name="Rectangle 2"/>
          <p:cNvSpPr/>
          <p:nvPr/>
        </p:nvSpPr>
        <p:spPr>
          <a:xfrm>
            <a:off x="228600" y="1066800"/>
            <a:ext cx="4800600" cy="5909310"/>
          </a:xfrm>
          <a:prstGeom prst="rect">
            <a:avLst/>
          </a:prstGeom>
        </p:spPr>
        <p:txBody>
          <a:bodyPr wrap="square">
            <a:spAutoFit/>
          </a:bodyPr>
          <a:lstStyle/>
          <a:p>
            <a:r>
              <a:rPr lang="en-US" dirty="0" smtClean="0">
                <a:solidFill>
                  <a:srgbClr val="00B0F0"/>
                </a:solidFill>
              </a:rPr>
              <a:t>In October 2007, the National Trust of England named </a:t>
            </a:r>
            <a:r>
              <a:rPr lang="en-US" dirty="0" err="1" smtClean="0">
                <a:solidFill>
                  <a:srgbClr val="00B0F0"/>
                </a:solidFill>
              </a:rPr>
              <a:t>Blickling</a:t>
            </a:r>
            <a:r>
              <a:rPr lang="en-US" dirty="0" smtClean="0">
                <a:solidFill>
                  <a:srgbClr val="00B0F0"/>
                </a:solidFill>
              </a:rPr>
              <a:t> Hall the most haunted home in the country. Located in Norfolk, England, the stately house is said to have a special guest stop by every spring.</a:t>
            </a:r>
          </a:p>
          <a:p>
            <a:endParaRPr lang="en-US" dirty="0" smtClean="0">
              <a:solidFill>
                <a:srgbClr val="00B0F0"/>
              </a:solidFill>
            </a:endParaRPr>
          </a:p>
          <a:p>
            <a:r>
              <a:rPr lang="en-US" dirty="0" err="1" smtClean="0">
                <a:solidFill>
                  <a:srgbClr val="00B0F0"/>
                </a:solidFill>
              </a:rPr>
              <a:t>Blickling</a:t>
            </a:r>
            <a:r>
              <a:rPr lang="en-US" dirty="0" smtClean="0">
                <a:solidFill>
                  <a:srgbClr val="00B0F0"/>
                </a:solidFill>
              </a:rPr>
              <a:t> Hall was one of Anne Boleyn's childhood homes. Boleyn was the second of King Henry VIII's six wives. Henry was obsessed with having a male heir to the throne and consequently divorced Catherine of Aragon, his first wife, because none of the males she gave birth to survived. He gave it another go with Anne Boleyn, who also failed to produce a son (but did give birth to the future Queen Elizabeth I). To arrange his second divorce, the king cooked up adultery charges against Boleyn that stuck. Her punishment of allegedly cheating on one of the world's most powerful men at that time was death.</a:t>
            </a:r>
          </a:p>
        </p:txBody>
      </p:sp>
      <p:pic>
        <p:nvPicPr>
          <p:cNvPr id="34818" name="Picture 2"/>
          <p:cNvPicPr>
            <a:picLocks noChangeAspect="1" noChangeArrowheads="1"/>
          </p:cNvPicPr>
          <p:nvPr/>
        </p:nvPicPr>
        <p:blipFill>
          <a:blip r:embed="rId2" cstate="print"/>
          <a:srcRect/>
          <a:stretch>
            <a:fillRect/>
          </a:stretch>
        </p:blipFill>
        <p:spPr bwMode="auto">
          <a:xfrm>
            <a:off x="5181600" y="381000"/>
            <a:ext cx="3733800" cy="2971800"/>
          </a:xfrm>
          <a:prstGeom prst="rect">
            <a:avLst/>
          </a:prstGeom>
          <a:noFill/>
          <a:ln w="9525">
            <a:noFill/>
            <a:miter lim="800000"/>
            <a:headEnd/>
            <a:tailEnd/>
          </a:ln>
          <a:effectLst/>
        </p:spPr>
      </p:pic>
      <p:sp>
        <p:nvSpPr>
          <p:cNvPr id="5" name="Rectangle 4"/>
          <p:cNvSpPr/>
          <p:nvPr/>
        </p:nvSpPr>
        <p:spPr>
          <a:xfrm>
            <a:off x="5181600" y="3657600"/>
            <a:ext cx="3657600" cy="2862322"/>
          </a:xfrm>
          <a:prstGeom prst="rect">
            <a:avLst/>
          </a:prstGeom>
        </p:spPr>
        <p:txBody>
          <a:bodyPr wrap="square">
            <a:spAutoFit/>
          </a:bodyPr>
          <a:lstStyle/>
          <a:p>
            <a:r>
              <a:rPr lang="en-US" dirty="0" smtClean="0">
                <a:solidFill>
                  <a:srgbClr val="00B0F0"/>
                </a:solidFill>
              </a:rPr>
              <a:t>On May 19, 1536, Anne Boleyn was beheaded. Every year, on the anniversary of her execution, Boleyn's headless ghost reportedly arrives at </a:t>
            </a:r>
            <a:r>
              <a:rPr lang="en-US" dirty="0" err="1" smtClean="0">
                <a:solidFill>
                  <a:srgbClr val="00B0F0"/>
                </a:solidFill>
              </a:rPr>
              <a:t>Blickling</a:t>
            </a:r>
            <a:r>
              <a:rPr lang="en-US" dirty="0" smtClean="0">
                <a:solidFill>
                  <a:srgbClr val="00B0F0"/>
                </a:solidFill>
              </a:rPr>
              <a:t> Hall in a carriage drawn by a headless horseman. But she hasn't lost her head completely in the afterlife -- she carries it along with her during her </a:t>
            </a:r>
            <a:r>
              <a:rPr lang="en-US" dirty="0" err="1" smtClean="0">
                <a:solidFill>
                  <a:srgbClr val="00B0F0"/>
                </a:solidFill>
              </a:rPr>
              <a:t>hauntings</a:t>
            </a:r>
            <a:r>
              <a:rPr lang="en-US" dirty="0" smtClean="0">
                <a:solidFill>
                  <a:srgbClr val="00B0F0"/>
                </a:solidFill>
              </a:rPr>
              <a:t>. </a:t>
            </a:r>
            <a:endParaRPr lang="en-US" dirty="0">
              <a:solidFill>
                <a:srgbClr val="00B0F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5638800" y="553145"/>
            <a:ext cx="2971800" cy="2418655"/>
          </a:xfrm>
          <a:prstGeom prst="rect">
            <a:avLst/>
          </a:prstGeom>
          <a:noFill/>
          <a:ln w="9525">
            <a:noFill/>
            <a:miter lim="800000"/>
            <a:headEnd/>
            <a:tailEnd/>
          </a:ln>
          <a:effectLst/>
        </p:spPr>
      </p:pic>
      <p:sp>
        <p:nvSpPr>
          <p:cNvPr id="2" name="Rectangle 1"/>
          <p:cNvSpPr/>
          <p:nvPr/>
        </p:nvSpPr>
        <p:spPr>
          <a:xfrm>
            <a:off x="285449" y="0"/>
            <a:ext cx="5421677" cy="923330"/>
          </a:xfrm>
          <a:prstGeom prst="rect">
            <a:avLst/>
          </a:prstGeom>
          <a:noFill/>
        </p:spPr>
        <p:txBody>
          <a:bodyPr wrap="none" lIns="91440" tIns="45720" rIns="91440" bIns="45720">
            <a:spAutoFit/>
          </a:bodyPr>
          <a:lstStyle/>
          <a:p>
            <a:pPr algn="ctr"/>
            <a:r>
              <a:rPr lang="en-US" sz="5400" b="1" dirty="0" smtClean="0">
                <a:ln w="1905"/>
                <a:solidFill>
                  <a:srgbClr val="00B0F0"/>
                </a:solidFill>
                <a:effectLst>
                  <a:innerShdw blurRad="69850" dist="43180" dir="5400000">
                    <a:srgbClr val="000000">
                      <a:alpha val="65000"/>
                    </a:srgbClr>
                  </a:innerShdw>
                </a:effectLst>
              </a:rPr>
              <a:t>4.</a:t>
            </a:r>
            <a:r>
              <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5400" b="1" dirty="0" smtClean="0">
                <a:ln w="1905"/>
                <a:solidFill>
                  <a:srgbClr val="00B0F0"/>
                </a:solidFill>
                <a:effectLst>
                  <a:innerShdw blurRad="69850" dist="43180" dir="5400000">
                    <a:srgbClr val="000000">
                      <a:alpha val="65000"/>
                    </a:srgbClr>
                  </a:innerShdw>
                </a:effectLst>
              </a:rPr>
              <a:t>Faces of </a:t>
            </a:r>
            <a:r>
              <a:rPr lang="en-US" sz="5400" b="1" dirty="0" err="1" smtClean="0">
                <a:ln w="1905"/>
                <a:solidFill>
                  <a:srgbClr val="00B0F0"/>
                </a:solidFill>
                <a:effectLst>
                  <a:innerShdw blurRad="69850" dist="43180" dir="5400000">
                    <a:srgbClr val="000000">
                      <a:alpha val="65000"/>
                    </a:srgbClr>
                  </a:innerShdw>
                </a:effectLst>
              </a:rPr>
              <a:t>Belmez</a:t>
            </a:r>
            <a:endParaRPr lang="en-US" sz="5400" b="1" cap="none" spc="0" dirty="0">
              <a:ln w="1905"/>
              <a:solidFill>
                <a:srgbClr val="00B0F0"/>
              </a:solidFill>
              <a:effectLst>
                <a:innerShdw blurRad="69850" dist="43180" dir="5400000">
                  <a:srgbClr val="000000">
                    <a:alpha val="65000"/>
                  </a:srgbClr>
                </a:innerShdw>
              </a:effectLst>
            </a:endParaRPr>
          </a:p>
        </p:txBody>
      </p:sp>
      <p:pic>
        <p:nvPicPr>
          <p:cNvPr id="4099" name="Picture 3"/>
          <p:cNvPicPr>
            <a:picLocks noChangeAspect="1" noChangeArrowheads="1"/>
          </p:cNvPicPr>
          <p:nvPr/>
        </p:nvPicPr>
        <p:blipFill>
          <a:blip r:embed="rId3" cstate="print"/>
          <a:srcRect/>
          <a:stretch>
            <a:fillRect/>
          </a:stretch>
        </p:blipFill>
        <p:spPr bwMode="auto">
          <a:xfrm>
            <a:off x="457200" y="4343400"/>
            <a:ext cx="1600200" cy="2316079"/>
          </a:xfrm>
          <a:prstGeom prst="rect">
            <a:avLst/>
          </a:prstGeom>
          <a:noFill/>
          <a:ln w="9525">
            <a:noFill/>
            <a:miter lim="800000"/>
            <a:headEnd/>
            <a:tailEnd/>
          </a:ln>
          <a:effectLst/>
        </p:spPr>
      </p:pic>
      <p:sp>
        <p:nvSpPr>
          <p:cNvPr id="5" name="Rectangle 4"/>
          <p:cNvSpPr/>
          <p:nvPr/>
        </p:nvSpPr>
        <p:spPr>
          <a:xfrm>
            <a:off x="2133600" y="4876800"/>
            <a:ext cx="2514600" cy="1477328"/>
          </a:xfrm>
          <a:prstGeom prst="rect">
            <a:avLst/>
          </a:prstGeom>
        </p:spPr>
        <p:txBody>
          <a:bodyPr wrap="square">
            <a:spAutoFit/>
          </a:bodyPr>
          <a:lstStyle/>
          <a:p>
            <a:r>
              <a:rPr lang="en-US" b="1" dirty="0" smtClean="0"/>
              <a:t>Cast faces, like this one of Oliver Cromwell, appeared in the flooring of a Spanish home.</a:t>
            </a:r>
            <a:endParaRPr lang="en-US" b="1" dirty="0"/>
          </a:p>
        </p:txBody>
      </p:sp>
      <p:sp>
        <p:nvSpPr>
          <p:cNvPr id="4100" name="Rectangle 4"/>
          <p:cNvSpPr>
            <a:spLocks noChangeArrowheads="1"/>
          </p:cNvSpPr>
          <p:nvPr/>
        </p:nvSpPr>
        <p:spPr bwMode="auto">
          <a:xfrm>
            <a:off x="457200" y="791291"/>
            <a:ext cx="4572000" cy="3570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B0F0"/>
                </a:solidFill>
                <a:effectLst/>
                <a:cs typeface="Arial" charset="0"/>
              </a:rPr>
              <a:t>A small cottage in the southern Spanish province of Jaen, in the town of </a:t>
            </a:r>
            <a:r>
              <a:rPr kumimoji="0" lang="en-US" sz="1600" b="0" i="0" u="none" strike="noStrike" cap="none" normalizeH="0" baseline="0" dirty="0" err="1" smtClean="0">
                <a:ln>
                  <a:noFill/>
                </a:ln>
                <a:solidFill>
                  <a:srgbClr val="00B0F0"/>
                </a:solidFill>
                <a:effectLst/>
                <a:cs typeface="Arial" charset="0"/>
              </a:rPr>
              <a:t>Belméz</a:t>
            </a:r>
            <a:r>
              <a:rPr kumimoji="0" lang="en-US" sz="1600" b="0" i="0" u="none" strike="noStrike" cap="none" normalizeH="0" baseline="0" dirty="0" smtClean="0">
                <a:ln>
                  <a:noFill/>
                </a:ln>
                <a:solidFill>
                  <a:srgbClr val="00B0F0"/>
                </a:solidFill>
                <a:effectLst/>
                <a:cs typeface="Arial" charset="0"/>
              </a:rPr>
              <a:t>, isn't haunted by</a:t>
            </a:r>
            <a:r>
              <a:rPr kumimoji="0" lang="en-US" sz="1600" b="0" i="0" u="none" strike="noStrike" cap="none" normalizeH="0" dirty="0" smtClean="0">
                <a:ln>
                  <a:noFill/>
                </a:ln>
                <a:solidFill>
                  <a:srgbClr val="00B0F0"/>
                </a:solidFill>
                <a:effectLst/>
                <a:cs typeface="Arial" charset="0"/>
              </a:rPr>
              <a:t> ghosts</a:t>
            </a:r>
            <a:r>
              <a:rPr kumimoji="0" lang="en-US" sz="1600" b="0" i="0" u="none" strike="noStrike" cap="none" normalizeH="0" baseline="0" dirty="0" smtClean="0">
                <a:ln>
                  <a:noFill/>
                </a:ln>
                <a:solidFill>
                  <a:srgbClr val="00B0F0"/>
                </a:solidFill>
                <a:effectLst/>
                <a:cs typeface="Arial" charset="0"/>
              </a:rPr>
              <a:t>, per se. The house is built, however, on burial grounds dating back to 1830.Inside the kitchen, the floor contains an unsolved mystery that has puzzled scientists and laymen for decades. Maria </a:t>
            </a:r>
            <a:r>
              <a:rPr kumimoji="0" lang="en-US" sz="1600" b="0" i="0" u="none" strike="noStrike" cap="none" normalizeH="0" baseline="0" dirty="0" err="1" smtClean="0">
                <a:ln>
                  <a:noFill/>
                </a:ln>
                <a:solidFill>
                  <a:srgbClr val="00B0F0"/>
                </a:solidFill>
                <a:effectLst/>
                <a:cs typeface="Arial" charset="0"/>
              </a:rPr>
              <a:t>Goméz</a:t>
            </a:r>
            <a:r>
              <a:rPr kumimoji="0" lang="en-US" sz="1600" b="0" i="0" u="none" strike="noStrike" cap="none" normalizeH="0" baseline="0" dirty="0" smtClean="0">
                <a:ln>
                  <a:noFill/>
                </a:ln>
                <a:solidFill>
                  <a:srgbClr val="00B0F0"/>
                </a:solidFill>
                <a:effectLst/>
                <a:cs typeface="Arial" charset="0"/>
              </a:rPr>
              <a:t> Pereira, who lived in the house, discovered a face peering up at her from her kitchen floor in 1971. Instead of a two-dimensional apparition, the face resembled a plaster casting that seemed to rise from beneath the house, as though a head was buried right below it.­­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cs typeface="Arial" charset="0"/>
            </a:endParaRPr>
          </a:p>
        </p:txBody>
      </p:sp>
      <p:sp>
        <p:nvSpPr>
          <p:cNvPr id="8" name="Rectangle 7"/>
          <p:cNvSpPr/>
          <p:nvPr/>
        </p:nvSpPr>
        <p:spPr>
          <a:xfrm>
            <a:off x="5181600" y="3107591"/>
            <a:ext cx="3657600" cy="3785652"/>
          </a:xfrm>
          <a:prstGeom prst="rect">
            <a:avLst/>
          </a:prstGeom>
        </p:spPr>
        <p:txBody>
          <a:bodyPr wrap="square">
            <a:spAutoFit/>
          </a:bodyPr>
          <a:lstStyle/>
          <a:p>
            <a:pPr lvl="0" eaLnBrk="0" fontAlgn="base" hangingPunct="0">
              <a:spcBef>
                <a:spcPct val="0"/>
              </a:spcBef>
              <a:spcAft>
                <a:spcPct val="0"/>
              </a:spcAft>
            </a:pPr>
            <a:r>
              <a:rPr lang="en-US" sz="1600" dirty="0" smtClean="0">
                <a:solidFill>
                  <a:srgbClr val="00B0F0"/>
                </a:solidFill>
                <a:cs typeface="Arial" charset="0"/>
              </a:rPr>
              <a:t>Spooked by the strange façade, Pereira and her neighbors attempted to get rid of it by chipping away the cement with an axe. Yet upon doing so, they revealed more face casts, this time of older men and children. As word spread about the so-called "faces of </a:t>
            </a:r>
            <a:r>
              <a:rPr lang="en-US" sz="1600" dirty="0" err="1" smtClean="0">
                <a:solidFill>
                  <a:srgbClr val="00B0F0"/>
                </a:solidFill>
                <a:cs typeface="Arial" charset="0"/>
              </a:rPr>
              <a:t>Belméz</a:t>
            </a:r>
            <a:r>
              <a:rPr lang="en-US" sz="1600" dirty="0" smtClean="0">
                <a:solidFill>
                  <a:srgbClr val="00B0F0"/>
                </a:solidFill>
                <a:cs typeface="Arial" charset="0"/>
              </a:rPr>
              <a:t>," scientists stepped in to verify their authenticity and test whether they were paintings or fake castings orchestrated by Pereira and her neighbors. The painting theory was ruled out, but no conclusive evidence exists to pinpoint exactly how the faces got there.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348</TotalTime>
  <Words>1228</Words>
  <Application>Microsoft Office PowerPoint</Application>
  <PresentationFormat>On-screen Show (4:3)</PresentationFormat>
  <Paragraphs>85</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Halloween Variety &amp;  Interactive Bulletin Board</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Religions</dc:title>
  <dc:creator>aposton</dc:creator>
  <cp:lastModifiedBy>owner</cp:lastModifiedBy>
  <cp:revision>39</cp:revision>
  <dcterms:created xsi:type="dcterms:W3CDTF">2010-09-27T17:33:47Z</dcterms:created>
  <dcterms:modified xsi:type="dcterms:W3CDTF">2011-10-07T01:53:00Z</dcterms:modified>
</cp:coreProperties>
</file>