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8" r:id="rId4"/>
    <p:sldId id="259" r:id="rId5"/>
    <p:sldId id="270" r:id="rId6"/>
    <p:sldId id="272" r:id="rId7"/>
    <p:sldId id="261" r:id="rId8"/>
    <p:sldId id="262" r:id="rId9"/>
    <p:sldId id="263" r:id="rId10"/>
    <p:sldId id="264" r:id="rId11"/>
    <p:sldId id="265" r:id="rId12"/>
    <p:sldId id="266" r:id="rId13"/>
    <p:sldId id="267" r:id="rId14"/>
    <p:sldId id="268" r:id="rId15"/>
    <p:sldId id="269" r:id="rId16"/>
    <p:sldId id="271" r:id="rId17"/>
    <p:sldId id="273"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4" name="Rectangle 3"/>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Straight Connector 4"/>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Title 11"/>
          <p:cNvSpPr>
            <a:spLocks noGrp="1"/>
          </p:cNvSpPr>
          <p:nvPr>
            <p:ph type="ctrTitle"/>
          </p:nvPr>
        </p:nvSpPr>
        <p:spPr>
          <a:xfrm>
            <a:off x="3366868" y="533400"/>
            <a:ext cx="5105400" cy="2868168"/>
          </a:xfrm>
        </p:spPr>
        <p:txBody>
          <a:bodyPr>
            <a:noAutofit/>
          </a:bodyPr>
          <a:lstStyle>
            <a:lvl1pPr algn="r">
              <a:defRPr sz="4200" b="1"/>
            </a:lvl1pPr>
            <a:extLst/>
          </a:lstStyle>
          <a:p>
            <a:r>
              <a:rPr lang="en-US" smtClean="0"/>
              <a:t>Click to edit Master title style</a:t>
            </a:r>
            <a:endParaRPr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30"/>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fld id="{3060EE47-75C9-40F2-B921-365D7B83F607}" type="datetimeFigureOut">
              <a:rPr/>
              <a:pPr>
                <a:defRPr/>
              </a:pPr>
              <a:t>2/23/2013</a:t>
            </a:fld>
            <a:endParaRPr/>
          </a:p>
        </p:txBody>
      </p:sp>
      <p:sp>
        <p:nvSpPr>
          <p:cNvPr id="7" name="Footer Placeholder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a:p>
        </p:txBody>
      </p:sp>
      <p:sp>
        <p:nvSpPr>
          <p:cNvPr id="8" name="Slide Number Placeholder 28"/>
          <p:cNvSpPr>
            <a:spLocks noGrp="1"/>
          </p:cNvSpPr>
          <p:nvPr>
            <p:ph type="sldNum" sz="quarter" idx="12"/>
          </p:nvPr>
        </p:nvSpPr>
        <p:spPr>
          <a:xfrm>
            <a:off x="7880350" y="6556375"/>
            <a:ext cx="588963" cy="228600"/>
          </a:xfrm>
        </p:spPr>
        <p:txBody>
          <a:bodyPr/>
          <a:lstStyle>
            <a:lvl1pPr>
              <a:defRPr lang="en-US">
                <a:solidFill>
                  <a:srgbClr val="FFFFFF"/>
                </a:solidFill>
              </a:defRPr>
            </a:lvl1pPr>
            <a:extLst/>
          </a:lstStyle>
          <a:p>
            <a:pPr>
              <a:defRPr/>
            </a:pPr>
            <a:fld id="{AE8C266D-AE27-4CA3-96BC-A3A1935C0C02}" type="slidenum">
              <a:rPr/>
              <a:pPr>
                <a:defRPr/>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fld id="{B5810030-B278-4A0D-95AE-63A343B606D5}" type="datetimeFigureOut">
              <a:rPr lang="en-US"/>
              <a:pPr>
                <a:defRPr/>
              </a:pPr>
              <a:t>3/6/2013</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D08FB71F-8BC2-451E-A632-D436422031D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243388" y="6557963"/>
            <a:ext cx="2001837" cy="227012"/>
          </a:xfrm>
        </p:spPr>
        <p:txBody>
          <a:bodyPr/>
          <a:lstStyle>
            <a:lvl1pPr>
              <a:defRPr/>
            </a:lvl1pPr>
            <a:extLst/>
          </a:lstStyle>
          <a:p>
            <a:pPr>
              <a:defRPr/>
            </a:pPr>
            <a:fld id="{69003891-B35D-4019-8657-A835ACCD0498}" type="datetimeFigureOut">
              <a:rPr lang="en-US"/>
              <a:pPr>
                <a:defRPr/>
              </a:pPr>
              <a:t>3/6/2013</a:t>
            </a:fld>
            <a:endParaRPr lang="en-US"/>
          </a:p>
        </p:txBody>
      </p:sp>
      <p:sp>
        <p:nvSpPr>
          <p:cNvPr id="5" name="Footer Placeholder 4"/>
          <p:cNvSpPr>
            <a:spLocks noGrp="1"/>
          </p:cNvSpPr>
          <p:nvPr>
            <p:ph type="ftr" sz="quarter" idx="11"/>
          </p:nvPr>
        </p:nvSpPr>
        <p:spPr>
          <a:xfrm>
            <a:off x="457200" y="6556375"/>
            <a:ext cx="3657600" cy="228600"/>
          </a:xfrm>
        </p:spPr>
        <p:txBody>
          <a:bodyPr/>
          <a:lstStyle>
            <a:lvl1pPr>
              <a:defRPr/>
            </a:lvl1pPr>
            <a:extLst/>
          </a:lstStyle>
          <a:p>
            <a:pPr>
              <a:defRPr/>
            </a:pPr>
            <a:endParaRPr lang="en-US"/>
          </a:p>
        </p:txBody>
      </p:sp>
      <p:sp>
        <p:nvSpPr>
          <p:cNvPr id="6" name="Slide Number Placeholder 5"/>
          <p:cNvSpPr>
            <a:spLocks noGrp="1"/>
          </p:cNvSpPr>
          <p:nvPr>
            <p:ph type="sldNum" sz="quarter" idx="12"/>
          </p:nvPr>
        </p:nvSpPr>
        <p:spPr>
          <a:xfrm>
            <a:off x="6254750" y="6553200"/>
            <a:ext cx="587375" cy="228600"/>
          </a:xfrm>
        </p:spPr>
        <p:txBody>
          <a:bodyPr/>
          <a:lstStyle>
            <a:lvl1pPr>
              <a:defRPr>
                <a:solidFill>
                  <a:schemeClr val="tx2"/>
                </a:solidFill>
              </a:defRPr>
            </a:lvl1pPr>
            <a:extLst/>
          </a:lstStyle>
          <a:p>
            <a:pPr>
              <a:defRPr/>
            </a:pPr>
            <a:fld id="{B7CAF746-107D-4289-BD65-A72A0037B41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fld id="{D7B94AEB-3374-4628-A61A-70E3F894A6BB}" type="datetimeFigureOut">
              <a:rPr lang="en-US"/>
              <a:pPr>
                <a:defRPr/>
              </a:pPr>
              <a:t>3/6/2013</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E13E36C9-0214-4F37-83EB-3D2547D6723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anchor="t"/>
          <a:lstStyle>
            <a:lvl1pPr algn="r">
              <a:buNone/>
              <a:defRPr sz="42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fld id="{F79C3F97-8FDD-43B9-BD65-6EBD8D54E652}" type="datetimeFigureOut">
              <a:rPr lang="en-US"/>
              <a:pPr>
                <a:defRPr/>
              </a:pPr>
              <a:t>3/6/2013</a:t>
            </a:fld>
            <a:endParaRPr lang="en-US"/>
          </a:p>
        </p:txBody>
      </p:sp>
      <p:sp>
        <p:nvSpPr>
          <p:cNvPr id="5" name="Footer Placeholder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en-US"/>
          </a:p>
        </p:txBody>
      </p:sp>
      <p:sp>
        <p:nvSpPr>
          <p:cNvPr id="6" name="Slide Number Placeholder 5"/>
          <p:cNvSpPr>
            <a:spLocks noGrp="1"/>
          </p:cNvSpPr>
          <p:nvPr>
            <p:ph type="sldNum" sz="quarter" idx="12"/>
          </p:nvPr>
        </p:nvSpPr>
        <p:spPr>
          <a:xfrm>
            <a:off x="6734175" y="6554788"/>
            <a:ext cx="587375" cy="228600"/>
          </a:xfrm>
        </p:spPr>
        <p:txBody>
          <a:bodyPr/>
          <a:lstStyle>
            <a:lvl1pPr>
              <a:defRPr/>
            </a:lvl1pPr>
            <a:extLst/>
          </a:lstStyle>
          <a:p>
            <a:pPr>
              <a:defRPr/>
            </a:pPr>
            <a:fld id="{1A133E22-9DA9-4BEF-9DE2-644326EE8611}"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fld id="{2184C9EA-6104-4D78-8C41-CF99D5656624}" type="datetimeFigureOut">
              <a:rPr lang="en-US"/>
              <a:pPr>
                <a:defRPr/>
              </a:pPr>
              <a:t>3/6/2013</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2963D303-CA4D-4217-8A2C-9D3A4ED5D4A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6"/>
          <p:cNvSpPr>
            <a:spLocks noGrp="1"/>
          </p:cNvSpPr>
          <p:nvPr>
            <p:ph type="dt" sz="half" idx="10"/>
          </p:nvPr>
        </p:nvSpPr>
        <p:spPr/>
        <p:txBody>
          <a:bodyPr/>
          <a:lstStyle>
            <a:lvl1pPr>
              <a:defRPr/>
            </a:lvl1pPr>
          </a:lstStyle>
          <a:p>
            <a:pPr>
              <a:defRPr/>
            </a:pPr>
            <a:fld id="{871C4046-2FF6-4C0E-9B8E-C0103EDC4286}" type="datetimeFigureOut">
              <a:rPr lang="en-US"/>
              <a:pPr>
                <a:defRPr/>
              </a:pPr>
              <a:t>3/6/2013</a:t>
            </a:fld>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328A4EFB-45B0-4976-8BCC-1C91E639392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Date Placeholder 26"/>
          <p:cNvSpPr>
            <a:spLocks noGrp="1"/>
          </p:cNvSpPr>
          <p:nvPr>
            <p:ph type="dt" sz="half" idx="10"/>
          </p:nvPr>
        </p:nvSpPr>
        <p:spPr/>
        <p:txBody>
          <a:bodyPr/>
          <a:lstStyle>
            <a:lvl1pPr>
              <a:defRPr/>
            </a:lvl1pPr>
          </a:lstStyle>
          <a:p>
            <a:pPr>
              <a:defRPr/>
            </a:pPr>
            <a:fld id="{FC3FC030-4B7F-4CA3-9691-9AC56E3A73E0}" type="datetimeFigureOut">
              <a:rPr lang="en-US"/>
              <a:pPr>
                <a:defRPr/>
              </a:pPr>
              <a:t>3/6/2013</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15"/>
          <p:cNvSpPr>
            <a:spLocks noGrp="1"/>
          </p:cNvSpPr>
          <p:nvPr>
            <p:ph type="sldNum" sz="quarter" idx="12"/>
          </p:nvPr>
        </p:nvSpPr>
        <p:spPr/>
        <p:txBody>
          <a:bodyPr/>
          <a:lstStyle>
            <a:lvl1pPr>
              <a:defRPr/>
            </a:lvl1pPr>
          </a:lstStyle>
          <a:p>
            <a:pPr>
              <a:defRPr/>
            </a:pPr>
            <a:fld id="{6EB56DE8-9CE9-44DD-8ED7-269436BB5B9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6"/>
          <p:cNvSpPr>
            <a:spLocks noGrp="1"/>
          </p:cNvSpPr>
          <p:nvPr>
            <p:ph type="dt" sz="half" idx="10"/>
          </p:nvPr>
        </p:nvSpPr>
        <p:spPr/>
        <p:txBody>
          <a:bodyPr/>
          <a:lstStyle>
            <a:lvl1pPr>
              <a:defRPr/>
            </a:lvl1pPr>
          </a:lstStyle>
          <a:p>
            <a:pPr>
              <a:defRPr/>
            </a:pPr>
            <a:fld id="{4A4FC350-5D35-457D-B2A3-B31EEE6A831C}" type="datetimeFigureOut">
              <a:rPr lang="en-US"/>
              <a:pPr>
                <a:defRPr/>
              </a:pPr>
              <a:t>3/6/2013</a:t>
            </a:fld>
            <a:endParaRPr lang="en-US"/>
          </a:p>
        </p:txBody>
      </p:sp>
      <p:sp>
        <p:nvSpPr>
          <p:cNvPr id="3" name="Footer Placeholder 3"/>
          <p:cNvSpPr>
            <a:spLocks noGrp="1"/>
          </p:cNvSpPr>
          <p:nvPr>
            <p:ph type="ftr" sz="quarter" idx="11"/>
          </p:nvPr>
        </p:nvSpPr>
        <p:spPr/>
        <p:txBody>
          <a:bodyPr/>
          <a:lstStyle>
            <a:lvl1pPr>
              <a:defRPr/>
            </a:lvl1pPr>
          </a:lstStyle>
          <a:p>
            <a:pPr>
              <a:defRPr/>
            </a:pPr>
            <a:endParaRPr lang="en-US"/>
          </a:p>
        </p:txBody>
      </p:sp>
      <p:sp>
        <p:nvSpPr>
          <p:cNvPr id="4" name="Slide Number Placeholder 15"/>
          <p:cNvSpPr>
            <a:spLocks noGrp="1"/>
          </p:cNvSpPr>
          <p:nvPr>
            <p:ph type="sldNum" sz="quarter" idx="12"/>
          </p:nvPr>
        </p:nvSpPr>
        <p:spPr/>
        <p:txBody>
          <a:bodyPr/>
          <a:lstStyle>
            <a:lvl1pPr>
              <a:defRPr/>
            </a:lvl1pPr>
          </a:lstStyle>
          <a:p>
            <a:pPr>
              <a:defRPr/>
            </a:pPr>
            <a:fld id="{ECDF8DD4-43D0-4163-A1F2-AC6F437BEE8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fld id="{4C9D18A1-79C9-4004-A4DB-93E4738445A4}" type="datetimeFigureOut">
              <a:rPr lang="en-US"/>
              <a:pPr>
                <a:defRPr/>
              </a:pPr>
              <a:t>3/6/2013</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62CB31C8-F022-4B05-AD9C-FE593585CAC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5" name="Rectangle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ctangle 5"/>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n-US" smtClean="0"/>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7" name="Date Placeholder 4"/>
          <p:cNvSpPr>
            <a:spLocks noGrp="1"/>
          </p:cNvSpPr>
          <p:nvPr>
            <p:ph type="dt" sz="half" idx="10"/>
          </p:nvPr>
        </p:nvSpPr>
        <p:spPr/>
        <p:txBody>
          <a:bodyPr/>
          <a:lstStyle>
            <a:lvl1pPr>
              <a:defRPr/>
            </a:lvl1pPr>
            <a:extLst/>
          </a:lstStyle>
          <a:p>
            <a:pPr>
              <a:defRPr/>
            </a:pPr>
            <a:fld id="{EF64AD2D-C4C6-411A-BCD1-10D82A51E1CD}" type="datetimeFigureOut">
              <a:rPr lang="en-US"/>
              <a:pPr>
                <a:defRPr/>
              </a:pPr>
              <a:t>3/6/2013</a:t>
            </a:fld>
            <a:endParaRPr lang="en-US"/>
          </a:p>
        </p:txBody>
      </p:sp>
      <p:sp>
        <p:nvSpPr>
          <p:cNvPr id="8" name="Footer Placeholder 5"/>
          <p:cNvSpPr>
            <a:spLocks noGrp="1"/>
          </p:cNvSpPr>
          <p:nvPr>
            <p:ph type="ftr" sz="quarter" idx="11"/>
          </p:nvPr>
        </p:nvSpPr>
        <p:spPr/>
        <p:txBody>
          <a:bodyPr/>
          <a:lstStyle>
            <a:lvl1pPr>
              <a:defRPr/>
            </a:lvl1pPr>
            <a:extLst/>
          </a:lstStyle>
          <a:p>
            <a:pPr>
              <a:defRPr/>
            </a:pPr>
            <a:endParaRPr lang="en-US"/>
          </a:p>
        </p:txBody>
      </p:sp>
      <p:sp>
        <p:nvSpPr>
          <p:cNvPr id="9" name="Slide Number Placeholder 6"/>
          <p:cNvSpPr>
            <a:spLocks noGrp="1"/>
          </p:cNvSpPr>
          <p:nvPr>
            <p:ph type="sldNum" sz="quarter" idx="12"/>
          </p:nvPr>
        </p:nvSpPr>
        <p:spPr/>
        <p:txBody>
          <a:bodyPr/>
          <a:lstStyle>
            <a:lvl1pPr>
              <a:defRPr/>
            </a:lvl1pPr>
            <a:extLst/>
          </a:lstStyle>
          <a:p>
            <a:pPr>
              <a:defRPr/>
            </a:pPr>
            <a:fld id="{DB183167-2578-48AF-8A11-3A565330FE8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Title Placeholder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en-US" smtClean="0"/>
              <a:t>Click to edit Master title style</a:t>
            </a:r>
            <a:endParaRPr lang="en-US"/>
          </a:p>
        </p:txBody>
      </p:sp>
      <p:sp>
        <p:nvSpPr>
          <p:cNvPr id="1030" name="Text Placeholder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Date Placeholder 26"/>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a:solidFill>
                  <a:schemeClr val="tx2"/>
                </a:solidFill>
                <a:latin typeface="+mn-lt"/>
              </a:defRPr>
            </a:lvl1pPr>
            <a:extLst/>
          </a:lstStyle>
          <a:p>
            <a:pPr>
              <a:defRPr/>
            </a:pPr>
            <a:fld id="{7E287C15-CC09-410C-8A11-934DB01A1456}" type="datetimeFigureOut">
              <a:rPr lang="en-US"/>
              <a:pPr>
                <a:defRPr/>
              </a:pPr>
              <a:t>3/6/2013</a:t>
            </a:fld>
            <a:endParaRPr lang="en-US"/>
          </a:p>
        </p:txBody>
      </p:sp>
      <p:sp>
        <p:nvSpPr>
          <p:cNvPr id="4" name="Footer Placeholder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defRPr>
            </a:lvl1pPr>
            <a:extLst/>
          </a:lstStyle>
          <a:p>
            <a:pPr>
              <a:defRPr/>
            </a:pPr>
            <a:endParaRPr lang="en-US"/>
          </a:p>
        </p:txBody>
      </p:sp>
      <p:sp>
        <p:nvSpPr>
          <p:cNvPr id="16" name="Slide Number Placeholder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a:solidFill>
                  <a:schemeClr val="tx2"/>
                </a:solidFill>
                <a:latin typeface="+mn-lt"/>
              </a:defRPr>
            </a:lvl1pPr>
            <a:extLst/>
          </a:lstStyle>
          <a:p>
            <a:pPr>
              <a:defRPr/>
            </a:pPr>
            <a:fld id="{1F295F2E-9D55-4FE1-ADC3-9281D63E5B5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91" r:id="rId2"/>
    <p:sldLayoutId id="2147483699" r:id="rId3"/>
    <p:sldLayoutId id="2147483692" r:id="rId4"/>
    <p:sldLayoutId id="2147483693" r:id="rId5"/>
    <p:sldLayoutId id="2147483694" r:id="rId6"/>
    <p:sldLayoutId id="2147483695" r:id="rId7"/>
    <p:sldLayoutId id="2147483696" r:id="rId8"/>
    <p:sldLayoutId id="2147483700" r:id="rId9"/>
    <p:sldLayoutId id="2147483697" r:id="rId10"/>
    <p:sldLayoutId id="2147483701" r:id="rId11"/>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pavenet.reachma.org/signs.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pavenet.reachma.org/signs.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71800" y="533400"/>
            <a:ext cx="6019800" cy="2590800"/>
          </a:xfrm>
        </p:spPr>
        <p:txBody>
          <a:bodyPr/>
          <a:lstStyle/>
          <a:p>
            <a:pPr algn="ctr" eaLnBrk="1" fontAlgn="auto" hangingPunct="1">
              <a:spcAft>
                <a:spcPts val="0"/>
              </a:spcAft>
              <a:defRPr/>
            </a:pPr>
            <a:r>
              <a:rPr lang="en-US" sz="4800" dirty="0" smtClean="0"/>
              <a:t>Domestic violence</a:t>
            </a:r>
            <a:br>
              <a:rPr lang="en-US" sz="4800" dirty="0" smtClean="0"/>
            </a:br>
            <a:r>
              <a:rPr lang="en-US" sz="1000" dirty="0" smtClean="0">
                <a:solidFill>
                  <a:schemeClr val="accent1">
                    <a:lumMod val="20000"/>
                    <a:lumOff val="80000"/>
                  </a:schemeClr>
                </a:solidFill>
              </a:rPr>
              <a:t>-</a:t>
            </a:r>
            <a:r>
              <a:rPr lang="en-US" sz="1000" dirty="0" smtClean="0">
                <a:solidFill>
                  <a:schemeClr val="bg1">
                    <a:lumMod val="95000"/>
                  </a:schemeClr>
                </a:solidFill>
              </a:rPr>
              <a:t>-------------------------------------------------------------------------------------------------------------------------------</a:t>
            </a:r>
            <a:r>
              <a:rPr lang="en-US" sz="1000" dirty="0" smtClean="0"/>
              <a:t/>
            </a:r>
            <a:br>
              <a:rPr lang="en-US" sz="1000" dirty="0" smtClean="0"/>
            </a:br>
            <a:r>
              <a:rPr lang="en-US" sz="4800" dirty="0" smtClean="0"/>
              <a:t> </a:t>
            </a:r>
            <a:r>
              <a:rPr lang="en-US" sz="4400" dirty="0" smtClean="0">
                <a:solidFill>
                  <a:schemeClr val="accent1">
                    <a:lumMod val="20000"/>
                    <a:lumOff val="80000"/>
                  </a:schemeClr>
                </a:solidFill>
              </a:rPr>
              <a:t>Learn about it</a:t>
            </a:r>
            <a:endParaRPr lang="en-US" sz="4400" dirty="0">
              <a:solidFill>
                <a:schemeClr val="accent1">
                  <a:lumMod val="20000"/>
                  <a:lumOff val="80000"/>
                </a:schemeClr>
              </a:solidFill>
            </a:endParaRPr>
          </a:p>
        </p:txBody>
      </p:sp>
      <p:sp>
        <p:nvSpPr>
          <p:cNvPr id="6147" name="Subtitle 2"/>
          <p:cNvSpPr>
            <a:spLocks noGrp="1"/>
          </p:cNvSpPr>
          <p:nvPr>
            <p:ph type="subTitle" idx="1"/>
          </p:nvPr>
        </p:nvSpPr>
        <p:spPr>
          <a:xfrm>
            <a:off x="2667000" y="4343400"/>
            <a:ext cx="6334125" cy="2514600"/>
          </a:xfrm>
        </p:spPr>
        <p:txBody>
          <a:bodyPr/>
          <a:lstStyle/>
          <a:p>
            <a:pPr algn="l" eaLnBrk="1" hangingPunct="1"/>
            <a:r>
              <a:rPr lang="en-US" sz="2000" dirty="0" smtClean="0"/>
              <a:t>This information is by:  PAVE.net</a:t>
            </a:r>
          </a:p>
          <a:p>
            <a:pPr eaLnBrk="1" hangingPunct="1"/>
            <a:endParaRPr lang="en-US" sz="2000" dirty="0" smtClean="0"/>
          </a:p>
          <a:p>
            <a:pPr algn="l" eaLnBrk="1" hangingPunct="1"/>
            <a:r>
              <a:rPr lang="en-US" sz="2000" dirty="0" smtClean="0"/>
              <a:t>Info available from </a:t>
            </a:r>
            <a:r>
              <a:rPr lang="en-US" sz="2000" b="1" dirty="0" smtClean="0">
                <a:hlinkClick r:id="rId2"/>
              </a:rPr>
              <a:t>http://pavenet.reachma.org/signs.html</a:t>
            </a:r>
            <a:endParaRPr lang="en-US" sz="2000" b="1" dirty="0" smtClean="0"/>
          </a:p>
          <a:p>
            <a:pPr algn="l" eaLnBrk="1" hangingPunct="1"/>
            <a:endParaRPr lang="en-US" sz="2000" dirty="0" smtClean="0"/>
          </a:p>
          <a:p>
            <a:pPr algn="l" eaLnBrk="1" hangingPunct="1"/>
            <a:r>
              <a:rPr lang="en-US" sz="2000" dirty="0" smtClean="0"/>
              <a:t>Submitted by: </a:t>
            </a:r>
            <a:r>
              <a:rPr lang="en-US" sz="2000" dirty="0" err="1" smtClean="0"/>
              <a:t>Joselyn</a:t>
            </a:r>
            <a:r>
              <a:rPr lang="en-US" sz="2000" dirty="0" smtClean="0"/>
              <a:t> </a:t>
            </a:r>
            <a:r>
              <a:rPr lang="en-US" sz="2000" dirty="0" err="1" smtClean="0"/>
              <a:t>Wanjau</a:t>
            </a:r>
            <a:r>
              <a:rPr lang="en-US" sz="2000" dirty="0" smtClean="0"/>
              <a:t>, Clark University Alumna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eaLnBrk="1" fontAlgn="auto" hangingPunct="1">
              <a:spcAft>
                <a:spcPts val="0"/>
              </a:spcAft>
              <a:defRPr/>
            </a:pPr>
            <a:r>
              <a:rPr lang="en-US" dirty="0" smtClean="0"/>
              <a:t>EVALUATING MY RELATIONSHIP</a:t>
            </a:r>
            <a:br>
              <a:rPr lang="en-US" dirty="0" smtClean="0"/>
            </a:br>
            <a:endParaRPr lang="en-US" dirty="0"/>
          </a:p>
        </p:txBody>
      </p:sp>
      <p:sp>
        <p:nvSpPr>
          <p:cNvPr id="3" name="Content Placeholder 2"/>
          <p:cNvSpPr>
            <a:spLocks noGrp="1"/>
          </p:cNvSpPr>
          <p:nvPr>
            <p:ph idx="1"/>
          </p:nvPr>
        </p:nvSpPr>
        <p:spPr>
          <a:xfrm>
            <a:off x="457200" y="1143000"/>
            <a:ext cx="7239000" cy="5486400"/>
          </a:xfrm>
        </p:spPr>
        <p:txBody>
          <a:bodyPr>
            <a:normAutofit fontScale="25000" lnSpcReduction="20000"/>
          </a:bodyPr>
          <a:lstStyle/>
          <a:p>
            <a:pPr marL="274320" indent="0" eaLnBrk="1" fontAlgn="auto" hangingPunct="1">
              <a:spcAft>
                <a:spcPts val="0"/>
              </a:spcAft>
              <a:buFont typeface="Wingdings 2"/>
              <a:buNone/>
              <a:defRPr/>
            </a:pPr>
            <a:r>
              <a:rPr lang="en-US" sz="4300" dirty="0" smtClean="0">
                <a:solidFill>
                  <a:schemeClr val="tx2">
                    <a:lumMod val="75000"/>
                  </a:schemeClr>
                </a:solidFill>
              </a:rPr>
              <a:t>All relationships have positive and negative parts. However, in healthy relationships both partners are able to make their own choices, pursue their own interests, and disagree respectfully.</a:t>
            </a:r>
          </a:p>
          <a:p>
            <a:pPr marL="274320" indent="0" eaLnBrk="1" fontAlgn="auto" hangingPunct="1">
              <a:spcBef>
                <a:spcPts val="1200"/>
              </a:spcBef>
              <a:spcAft>
                <a:spcPts val="0"/>
              </a:spcAft>
              <a:buFont typeface="Wingdings 2"/>
              <a:buNone/>
              <a:defRPr/>
            </a:pPr>
            <a:r>
              <a:rPr lang="en-US" sz="4300" dirty="0" smtClean="0"/>
              <a:t>Answer the following questions thinking about how you have felt since you began dating the person you’re with now.</a:t>
            </a:r>
          </a:p>
          <a:p>
            <a:pPr marL="274320" indent="-274320" eaLnBrk="1" fontAlgn="auto" hangingPunct="1">
              <a:spcAft>
                <a:spcPts val="0"/>
              </a:spcAft>
              <a:buFont typeface="Wingdings 2"/>
              <a:buNone/>
              <a:defRPr/>
            </a:pPr>
            <a:endParaRPr lang="en-US" sz="4300" dirty="0" smtClean="0"/>
          </a:p>
          <a:p>
            <a:pPr marL="274320" indent="-274320" eaLnBrk="1" fontAlgn="auto" hangingPunct="1">
              <a:spcBef>
                <a:spcPts val="0"/>
              </a:spcBef>
              <a:spcAft>
                <a:spcPts val="0"/>
              </a:spcAft>
              <a:buFont typeface="Wingdings 2"/>
              <a:buNone/>
              <a:defRPr/>
            </a:pPr>
            <a:r>
              <a:rPr lang="en-US" sz="4300" dirty="0" smtClean="0"/>
              <a:t>[SCHOOL/WORK]</a:t>
            </a:r>
          </a:p>
          <a:p>
            <a:pPr marL="274320" indent="-274320" eaLnBrk="1" fontAlgn="auto" hangingPunct="1">
              <a:spcAft>
                <a:spcPts val="0"/>
              </a:spcAft>
              <a:buFont typeface="Wingdings 2"/>
              <a:buChar char=""/>
              <a:defRPr/>
            </a:pPr>
            <a:r>
              <a:rPr lang="en-US" sz="4300" dirty="0" smtClean="0"/>
              <a:t>Has my partner encouraged or discouraged my participation in school? Activities? Work?</a:t>
            </a:r>
          </a:p>
          <a:p>
            <a:pPr marL="274320" indent="-274320" eaLnBrk="1" fontAlgn="auto" hangingPunct="1">
              <a:spcAft>
                <a:spcPts val="0"/>
              </a:spcAft>
              <a:buFont typeface="Wingdings 2"/>
              <a:buChar char=""/>
              <a:defRPr/>
            </a:pPr>
            <a:r>
              <a:rPr lang="en-US" sz="4300" dirty="0" smtClean="0"/>
              <a:t>Have my grades have changed?</a:t>
            </a:r>
          </a:p>
          <a:p>
            <a:pPr marL="274320" indent="-274320" eaLnBrk="1" fontAlgn="auto" hangingPunct="1">
              <a:spcAft>
                <a:spcPts val="0"/>
              </a:spcAft>
              <a:buFont typeface="Wingdings 2"/>
              <a:buChar char=""/>
              <a:defRPr/>
            </a:pPr>
            <a:r>
              <a:rPr lang="en-US" sz="4300" dirty="0" smtClean="0"/>
              <a:t>Have I ever missed or been late to classes? Practice?</a:t>
            </a:r>
          </a:p>
          <a:p>
            <a:pPr marL="274320" indent="-274320" eaLnBrk="1" fontAlgn="auto" hangingPunct="1">
              <a:spcAft>
                <a:spcPts val="0"/>
              </a:spcAft>
              <a:buFont typeface="Wingdings 2"/>
              <a:buChar char=""/>
              <a:defRPr/>
            </a:pPr>
            <a:r>
              <a:rPr lang="en-US" sz="4300" dirty="0" smtClean="0"/>
              <a:t>Extracurricular activities?</a:t>
            </a:r>
          </a:p>
          <a:p>
            <a:pPr marL="274320" indent="-274320" eaLnBrk="1" fontAlgn="auto" hangingPunct="1">
              <a:spcAft>
                <a:spcPts val="0"/>
              </a:spcAft>
              <a:buFont typeface="Wingdings 2"/>
              <a:buChar char=""/>
              <a:defRPr/>
            </a:pPr>
            <a:r>
              <a:rPr lang="en-US" sz="4300" dirty="0" smtClean="0"/>
              <a:t>Have I started spending less time with my friends?</a:t>
            </a:r>
          </a:p>
          <a:p>
            <a:pPr marL="274320" indent="-274320" eaLnBrk="1" fontAlgn="auto" hangingPunct="1">
              <a:spcAft>
                <a:spcPts val="0"/>
              </a:spcAft>
              <a:buFont typeface="Wingdings 2"/>
              <a:buChar char=""/>
              <a:defRPr/>
            </a:pPr>
            <a:r>
              <a:rPr lang="en-US" sz="4300" dirty="0" smtClean="0"/>
              <a:t>Has my partner shown up at school/work to check on me?</a:t>
            </a:r>
          </a:p>
          <a:p>
            <a:pPr marL="274320" indent="-274320" eaLnBrk="1" fontAlgn="auto" hangingPunct="1">
              <a:spcAft>
                <a:spcPts val="0"/>
              </a:spcAft>
              <a:buFont typeface="Wingdings 2"/>
              <a:buChar char=""/>
              <a:defRPr/>
            </a:pPr>
            <a:r>
              <a:rPr lang="en-US" sz="4300" dirty="0" smtClean="0"/>
              <a:t>Does my partner call/text me while I am at school/work to check on me?</a:t>
            </a:r>
          </a:p>
          <a:p>
            <a:pPr marL="274320" indent="-274320" eaLnBrk="1" fontAlgn="auto" hangingPunct="1">
              <a:spcAft>
                <a:spcPts val="0"/>
              </a:spcAft>
              <a:buFont typeface="Wingdings 2"/>
              <a:buNone/>
              <a:defRPr/>
            </a:pPr>
            <a:r>
              <a:rPr lang="en-US" sz="4300" dirty="0" smtClean="0"/>
              <a:t> </a:t>
            </a:r>
          </a:p>
          <a:p>
            <a:pPr marL="274320" indent="-274320" eaLnBrk="1" fontAlgn="auto" hangingPunct="1">
              <a:spcBef>
                <a:spcPts val="0"/>
              </a:spcBef>
              <a:spcAft>
                <a:spcPts val="0"/>
              </a:spcAft>
              <a:buFont typeface="Wingdings 2"/>
              <a:buNone/>
              <a:defRPr/>
            </a:pPr>
            <a:r>
              <a:rPr lang="en-US" sz="4300" dirty="0" smtClean="0"/>
              <a:t>[EMOTIONAL HEALTH]</a:t>
            </a:r>
          </a:p>
          <a:p>
            <a:pPr marL="274320" indent="-274320" eaLnBrk="1" fontAlgn="auto" hangingPunct="1">
              <a:spcAft>
                <a:spcPts val="0"/>
              </a:spcAft>
              <a:buFont typeface="Wingdings 2"/>
              <a:buChar char=""/>
              <a:defRPr/>
            </a:pPr>
            <a:r>
              <a:rPr lang="en-US" sz="4300" dirty="0" smtClean="0"/>
              <a:t>Do I feel better or worse about myself?</a:t>
            </a:r>
          </a:p>
          <a:p>
            <a:pPr marL="274320" indent="-274320" eaLnBrk="1" fontAlgn="auto" hangingPunct="1">
              <a:spcAft>
                <a:spcPts val="0"/>
              </a:spcAft>
              <a:buFont typeface="Wingdings 2"/>
              <a:buChar char=""/>
              <a:defRPr/>
            </a:pPr>
            <a:r>
              <a:rPr lang="en-US" sz="4300" dirty="0" smtClean="0"/>
              <a:t>Do I feel more or less stressed? Anxious? Depressed?</a:t>
            </a:r>
          </a:p>
          <a:p>
            <a:pPr marL="274320" indent="-274320" eaLnBrk="1" fontAlgn="auto" hangingPunct="1">
              <a:spcAft>
                <a:spcPts val="0"/>
              </a:spcAft>
              <a:buFont typeface="Wingdings 2"/>
              <a:buChar char=""/>
              <a:defRPr/>
            </a:pPr>
            <a:r>
              <a:rPr lang="en-US" sz="4300" dirty="0" smtClean="0"/>
              <a:t>Do I cry more or less?</a:t>
            </a:r>
          </a:p>
          <a:p>
            <a:pPr marL="274320" indent="-274320" eaLnBrk="1" fontAlgn="auto" hangingPunct="1">
              <a:spcAft>
                <a:spcPts val="0"/>
              </a:spcAft>
              <a:buFont typeface="Wingdings 2"/>
              <a:buChar char=""/>
              <a:defRPr/>
            </a:pPr>
            <a:r>
              <a:rPr lang="en-US" sz="4400" dirty="0" smtClean="0"/>
              <a:t>Do I feel that I am nothing or that I couldn’t live without my partner?</a:t>
            </a:r>
          </a:p>
          <a:p>
            <a:pPr marL="274320" indent="-274320" eaLnBrk="1" fontAlgn="auto" hangingPunct="1">
              <a:spcAft>
                <a:spcPts val="0"/>
              </a:spcAft>
              <a:buFont typeface="Wingdings 2"/>
              <a:buChar char=""/>
              <a:defRPr/>
            </a:pPr>
            <a:endParaRPr lang="en-US" sz="4400" dirty="0" smtClean="0"/>
          </a:p>
          <a:p>
            <a:pPr marL="274320" indent="-274320" eaLnBrk="1" fontAlgn="auto" hangingPunct="1">
              <a:spcBef>
                <a:spcPts val="0"/>
              </a:spcBef>
              <a:spcAft>
                <a:spcPts val="0"/>
              </a:spcAft>
              <a:buFont typeface="Wingdings 2"/>
              <a:buNone/>
              <a:defRPr/>
            </a:pPr>
            <a:r>
              <a:rPr lang="en-US" sz="4400" dirty="0" smtClean="0"/>
              <a:t> [FRIENDS/FAMILY]</a:t>
            </a:r>
          </a:p>
          <a:p>
            <a:pPr marL="274320" indent="-274320" eaLnBrk="1" fontAlgn="auto" hangingPunct="1">
              <a:spcAft>
                <a:spcPts val="0"/>
              </a:spcAft>
              <a:buFont typeface="Wingdings 2"/>
              <a:buChar char=""/>
              <a:defRPr/>
            </a:pPr>
            <a:r>
              <a:rPr lang="en-US" sz="4400" dirty="0" smtClean="0"/>
              <a:t>Do I see my friends and family more or less?</a:t>
            </a:r>
          </a:p>
          <a:p>
            <a:pPr marL="274320" indent="-274320" eaLnBrk="1" fontAlgn="auto" hangingPunct="1">
              <a:spcAft>
                <a:spcPts val="0"/>
              </a:spcAft>
              <a:buFont typeface="Wingdings 2"/>
              <a:buChar char=""/>
              <a:defRPr/>
            </a:pPr>
            <a:r>
              <a:rPr lang="en-US" sz="4400" dirty="0" smtClean="0"/>
              <a:t>Have my friends or family expressed concern about my relationship?</a:t>
            </a:r>
          </a:p>
          <a:p>
            <a:pPr marL="274320" indent="-274320" eaLnBrk="1" fontAlgn="auto" hangingPunct="1">
              <a:spcAft>
                <a:spcPts val="0"/>
              </a:spcAft>
              <a:buFont typeface="Wingdings 2"/>
              <a:buChar char=""/>
              <a:defRPr/>
            </a:pPr>
            <a:r>
              <a:rPr lang="en-US" sz="4400" dirty="0" smtClean="0"/>
              <a:t>Does my partner ever act jealous or try to keep me from my friends or family?</a:t>
            </a:r>
          </a:p>
          <a:p>
            <a:pPr marL="274320" indent="-274320" eaLnBrk="1" fontAlgn="auto" hangingPunct="1">
              <a:spcAft>
                <a:spcPts val="0"/>
              </a:spcAft>
              <a:buFont typeface="Wingdings 2"/>
              <a:buChar char=""/>
              <a:defRPr/>
            </a:pPr>
            <a:r>
              <a:rPr lang="en-US" sz="4400" dirty="0" smtClean="0"/>
              <a:t>Has my partner ever gotten into an argument or fight with a friend or family member?</a:t>
            </a:r>
          </a:p>
          <a:p>
            <a:pPr marL="274320" indent="-274320" eaLnBrk="1" fontAlgn="auto" hangingPunct="1">
              <a:spcAft>
                <a:spcPts val="0"/>
              </a:spcAft>
              <a:buFont typeface="Wingdings 2"/>
              <a:buChar char=""/>
              <a:defRPr/>
            </a:pPr>
            <a:r>
              <a:rPr lang="en-US" sz="4400" dirty="0" smtClean="0"/>
              <a:t>Do I lie or make excuses to my friends or family to cover for my partner?</a:t>
            </a:r>
          </a:p>
          <a:p>
            <a:pPr marL="274320" indent="-274320" eaLnBrk="1" fontAlgn="auto" hangingPunct="1">
              <a:spcAft>
                <a:spcPts val="0"/>
              </a:spcAft>
              <a:buFont typeface="Wingdings 2"/>
              <a:buChar char=""/>
              <a:defRPr/>
            </a:pPr>
            <a:r>
              <a:rPr lang="en-US" sz="4400" dirty="0" smtClean="0"/>
              <a:t>Do we spend time independently with our own friends or family?</a:t>
            </a:r>
          </a:p>
          <a:p>
            <a:pPr marL="274320" indent="-274320" eaLnBrk="1" fontAlgn="auto" hangingPunct="1">
              <a:spcAft>
                <a:spcPts val="0"/>
              </a:spcAft>
              <a:buFont typeface="Wingdings 2"/>
              <a:buNone/>
              <a:defRPr/>
            </a:pPr>
            <a:endParaRPr lang="en-US" sz="4300" dirty="0" smtClean="0"/>
          </a:p>
          <a:p>
            <a:pPr marL="274320" indent="-274320" eaLnBrk="1" fontAlgn="auto" hangingPunct="1">
              <a:spcAft>
                <a:spcPts val="0"/>
              </a:spcAft>
              <a:buFont typeface="Wingdings 2"/>
              <a:buNone/>
              <a:defRPr/>
            </a:pPr>
            <a:r>
              <a:rPr lang="en-US" sz="4300" dirty="0" smtClean="0"/>
              <a:t> </a:t>
            </a:r>
          </a:p>
          <a:p>
            <a:pPr marL="274320" indent="-274320"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975360"/>
          </a:xfrm>
        </p:spPr>
        <p:txBody>
          <a:bodyPr/>
          <a:lstStyle/>
          <a:p>
            <a:pPr eaLnBrk="1" fontAlgn="auto" hangingPunct="1">
              <a:spcAft>
                <a:spcPts val="0"/>
              </a:spcAft>
              <a:defRPr/>
            </a:pPr>
            <a:r>
              <a:rPr lang="en-US" dirty="0" smtClean="0"/>
              <a:t>…continued</a:t>
            </a:r>
            <a:endParaRPr lang="en-US" dirty="0"/>
          </a:p>
        </p:txBody>
      </p:sp>
      <p:sp>
        <p:nvSpPr>
          <p:cNvPr id="3" name="Content Placeholder 2"/>
          <p:cNvSpPr>
            <a:spLocks noGrp="1"/>
          </p:cNvSpPr>
          <p:nvPr>
            <p:ph idx="1"/>
          </p:nvPr>
        </p:nvSpPr>
        <p:spPr>
          <a:xfrm>
            <a:off x="457200" y="1371600"/>
            <a:ext cx="7239000" cy="5334000"/>
          </a:xfrm>
        </p:spPr>
        <p:txBody>
          <a:bodyPr>
            <a:normAutofit fontScale="25000" lnSpcReduction="20000"/>
          </a:bodyPr>
          <a:lstStyle/>
          <a:p>
            <a:pPr marL="274320" indent="-274320" eaLnBrk="1" fontAlgn="auto" hangingPunct="1">
              <a:spcAft>
                <a:spcPts val="0"/>
              </a:spcAft>
              <a:buFont typeface="Wingdings 2"/>
              <a:buNone/>
              <a:defRPr/>
            </a:pPr>
            <a:r>
              <a:rPr lang="en-US" dirty="0" smtClean="0"/>
              <a:t> </a:t>
            </a:r>
          </a:p>
          <a:p>
            <a:pPr marL="274320" indent="-274320" eaLnBrk="1" fontAlgn="auto" hangingPunct="1">
              <a:spcBef>
                <a:spcPts val="0"/>
              </a:spcBef>
              <a:spcAft>
                <a:spcPts val="0"/>
              </a:spcAft>
              <a:buFont typeface="Wingdings 2"/>
              <a:buNone/>
              <a:defRPr/>
            </a:pPr>
            <a:r>
              <a:rPr lang="en-US" sz="4400" dirty="0" smtClean="0"/>
              <a:t>[PERSONAL CHOICES]</a:t>
            </a:r>
          </a:p>
          <a:p>
            <a:pPr marL="274320" indent="-274320" eaLnBrk="1" fontAlgn="auto" hangingPunct="1">
              <a:spcAft>
                <a:spcPts val="0"/>
              </a:spcAft>
              <a:buFont typeface="Wingdings 2"/>
              <a:buChar char=""/>
              <a:defRPr/>
            </a:pPr>
            <a:r>
              <a:rPr lang="en-US" sz="4400" dirty="0" smtClean="0"/>
              <a:t>Do I feel like I can make my own decisions or that I have to “okay” my decision with my partner?</a:t>
            </a:r>
          </a:p>
          <a:p>
            <a:pPr marL="274320" indent="-274320" eaLnBrk="1" fontAlgn="auto" hangingPunct="1">
              <a:spcAft>
                <a:spcPts val="0"/>
              </a:spcAft>
              <a:buFont typeface="Wingdings 2"/>
              <a:buChar char=""/>
              <a:defRPr/>
            </a:pPr>
            <a:r>
              <a:rPr lang="en-US" sz="4400" dirty="0" smtClean="0"/>
              <a:t>Have my future dreams/goals changed?</a:t>
            </a:r>
          </a:p>
          <a:p>
            <a:pPr marL="274320" indent="-274320" eaLnBrk="1" fontAlgn="auto" hangingPunct="1">
              <a:spcAft>
                <a:spcPts val="0"/>
              </a:spcAft>
              <a:buFont typeface="Wingdings 2"/>
              <a:buChar char=""/>
              <a:defRPr/>
            </a:pPr>
            <a:r>
              <a:rPr lang="en-US" sz="4400" dirty="0" smtClean="0"/>
              <a:t>Do I feel dependent upon my partner?</a:t>
            </a:r>
          </a:p>
          <a:p>
            <a:pPr marL="274320" indent="-274320" eaLnBrk="1" fontAlgn="auto" hangingPunct="1">
              <a:spcAft>
                <a:spcPts val="0"/>
              </a:spcAft>
              <a:buFont typeface="Wingdings 2"/>
              <a:buChar char=""/>
              <a:defRPr/>
            </a:pPr>
            <a:r>
              <a:rPr lang="en-US" sz="4400" dirty="0" smtClean="0"/>
              <a:t>Do I feel that I could disagree with my partner?</a:t>
            </a:r>
          </a:p>
          <a:p>
            <a:pPr marL="274320" indent="-274320" eaLnBrk="1" fontAlgn="auto" hangingPunct="1">
              <a:spcAft>
                <a:spcPts val="0"/>
              </a:spcAft>
              <a:buFont typeface="Wingdings 2"/>
              <a:buChar char=""/>
              <a:defRPr/>
            </a:pPr>
            <a:r>
              <a:rPr lang="en-US" sz="4400" dirty="0" smtClean="0"/>
              <a:t>Do I feel that I can assert my wants/desires/needs in our relationship?</a:t>
            </a:r>
          </a:p>
          <a:p>
            <a:pPr marL="274320" indent="-274320" eaLnBrk="1" fontAlgn="auto" hangingPunct="1">
              <a:spcAft>
                <a:spcPts val="0"/>
              </a:spcAft>
              <a:buFont typeface="Wingdings 2"/>
              <a:buNone/>
              <a:defRPr/>
            </a:pPr>
            <a:endParaRPr lang="en-US" sz="4400" dirty="0" smtClean="0"/>
          </a:p>
          <a:p>
            <a:pPr marL="274320" indent="-274320" eaLnBrk="1" fontAlgn="auto" hangingPunct="1">
              <a:spcBef>
                <a:spcPts val="0"/>
              </a:spcBef>
              <a:spcAft>
                <a:spcPts val="0"/>
              </a:spcAft>
              <a:buFont typeface="Wingdings 2"/>
              <a:buNone/>
              <a:defRPr/>
            </a:pPr>
            <a:r>
              <a:rPr lang="en-US" sz="4400" dirty="0" smtClean="0"/>
              <a:t>[PHYSICAL HEALTH]</a:t>
            </a:r>
          </a:p>
          <a:p>
            <a:pPr marL="274320" indent="-274320" eaLnBrk="1" fontAlgn="auto" hangingPunct="1">
              <a:spcAft>
                <a:spcPts val="0"/>
              </a:spcAft>
              <a:buFont typeface="Wingdings 2"/>
              <a:buChar char=""/>
              <a:defRPr/>
            </a:pPr>
            <a:r>
              <a:rPr lang="en-US" sz="4400" dirty="0" smtClean="0"/>
              <a:t>Have I started sleeping more or less?</a:t>
            </a:r>
          </a:p>
          <a:p>
            <a:pPr marL="274320" indent="-274320" eaLnBrk="1" fontAlgn="auto" hangingPunct="1">
              <a:spcAft>
                <a:spcPts val="0"/>
              </a:spcAft>
              <a:buFont typeface="Wingdings 2"/>
              <a:buChar char=""/>
              <a:defRPr/>
            </a:pPr>
            <a:r>
              <a:rPr lang="en-US" sz="4400" dirty="0" smtClean="0"/>
              <a:t>Have I started using drugs/alcohol/tobacco more or less?</a:t>
            </a:r>
          </a:p>
          <a:p>
            <a:pPr marL="274320" indent="-274320" eaLnBrk="1" fontAlgn="auto" hangingPunct="1">
              <a:spcAft>
                <a:spcPts val="0"/>
              </a:spcAft>
              <a:buFont typeface="Wingdings 2"/>
              <a:buChar char=""/>
              <a:defRPr/>
            </a:pPr>
            <a:r>
              <a:rPr lang="en-US" sz="4400" dirty="0" smtClean="0"/>
              <a:t>Have I gained or lost weight since being in this relationship?</a:t>
            </a:r>
          </a:p>
          <a:p>
            <a:pPr marL="274320" indent="-274320" eaLnBrk="1" fontAlgn="auto" hangingPunct="1">
              <a:spcAft>
                <a:spcPts val="0"/>
              </a:spcAft>
              <a:buFont typeface="Wingdings 2"/>
              <a:buChar char=""/>
              <a:defRPr/>
            </a:pPr>
            <a:r>
              <a:rPr lang="en-US" sz="4400" dirty="0" smtClean="0"/>
              <a:t>Have I ever had bruises, cuts, or injuries because of a fight with my partner?</a:t>
            </a:r>
          </a:p>
          <a:p>
            <a:pPr marL="274320" indent="-274320" eaLnBrk="1" fontAlgn="auto" hangingPunct="1">
              <a:spcAft>
                <a:spcPts val="0"/>
              </a:spcAft>
              <a:buFont typeface="Wingdings 2"/>
              <a:buChar char=""/>
              <a:defRPr/>
            </a:pPr>
            <a:r>
              <a:rPr lang="en-US" sz="4400" dirty="0" smtClean="0"/>
              <a:t>Have I ever felt pressured by my partner to have sex?</a:t>
            </a:r>
          </a:p>
          <a:p>
            <a:pPr marL="274320" indent="-274320" eaLnBrk="1" fontAlgn="auto" hangingPunct="1">
              <a:spcAft>
                <a:spcPts val="0"/>
              </a:spcAft>
              <a:buFont typeface="Wingdings 2"/>
              <a:buChar char=""/>
              <a:defRPr/>
            </a:pPr>
            <a:r>
              <a:rPr lang="en-US" sz="4400" dirty="0" smtClean="0"/>
              <a:t>Has my partner ever accused me of flirting, cheating, or sleeping around with others to pressure me into sex?</a:t>
            </a:r>
          </a:p>
          <a:p>
            <a:pPr marL="274320" indent="-274320" eaLnBrk="1" fontAlgn="auto" hangingPunct="1">
              <a:spcAft>
                <a:spcPts val="0"/>
              </a:spcAft>
              <a:buFont typeface="Wingdings 2"/>
              <a:buChar char=""/>
              <a:defRPr/>
            </a:pPr>
            <a:r>
              <a:rPr lang="en-US" sz="4400" dirty="0" smtClean="0"/>
              <a:t>Have I been able to use condoms/birth control/ other barrier methods to protect myself from STDs and/or pregnancy?</a:t>
            </a:r>
          </a:p>
          <a:p>
            <a:pPr marL="274320" indent="-274320" eaLnBrk="1" fontAlgn="auto" hangingPunct="1">
              <a:spcAft>
                <a:spcPts val="0"/>
              </a:spcAft>
              <a:buFont typeface="Wingdings 2"/>
              <a:buNone/>
              <a:defRPr/>
            </a:pPr>
            <a:endParaRPr lang="en-US" sz="4400" dirty="0" smtClean="0"/>
          </a:p>
          <a:p>
            <a:pPr marL="274320" indent="-274320" eaLnBrk="1" fontAlgn="auto" hangingPunct="1">
              <a:spcBef>
                <a:spcPts val="0"/>
              </a:spcBef>
              <a:spcAft>
                <a:spcPts val="0"/>
              </a:spcAft>
              <a:buFont typeface="Wingdings 2"/>
              <a:buNone/>
              <a:defRPr/>
            </a:pPr>
            <a:r>
              <a:rPr lang="en-US" sz="4400" dirty="0" smtClean="0"/>
              <a:t>[NEXT STEPS]</a:t>
            </a:r>
          </a:p>
          <a:p>
            <a:pPr marL="274320" indent="-274320" eaLnBrk="1" fontAlgn="auto" hangingPunct="1">
              <a:spcAft>
                <a:spcPts val="0"/>
              </a:spcAft>
              <a:buFont typeface="Wingdings 2"/>
              <a:buNone/>
              <a:defRPr/>
            </a:pPr>
            <a:r>
              <a:rPr lang="en-US" sz="4400" dirty="0" smtClean="0"/>
              <a:t>Thinking about my answers to the questions above...</a:t>
            </a:r>
          </a:p>
          <a:p>
            <a:pPr marL="274320" indent="-274320" eaLnBrk="1" fontAlgn="auto" hangingPunct="1">
              <a:spcAft>
                <a:spcPts val="0"/>
              </a:spcAft>
              <a:buFont typeface="Wingdings 2"/>
              <a:buNone/>
              <a:defRPr/>
            </a:pPr>
            <a:r>
              <a:rPr lang="en-US" sz="4400" dirty="0" smtClean="0"/>
              <a:t>Do I want to stay in/leave this relationship?</a:t>
            </a:r>
          </a:p>
          <a:p>
            <a:pPr marL="274320" indent="-274320" eaLnBrk="1" fontAlgn="auto" hangingPunct="1">
              <a:spcAft>
                <a:spcPts val="0"/>
              </a:spcAft>
              <a:buFont typeface="Wingdings 2"/>
              <a:buNone/>
              <a:defRPr/>
            </a:pPr>
            <a:endParaRPr lang="en-US" sz="4400" dirty="0" smtClean="0"/>
          </a:p>
          <a:p>
            <a:pPr marL="274320" indent="-274320" eaLnBrk="1" fontAlgn="auto" hangingPunct="1">
              <a:spcAft>
                <a:spcPts val="0"/>
              </a:spcAft>
              <a:buFont typeface="Wingdings 2"/>
              <a:buNone/>
              <a:defRPr/>
            </a:pPr>
            <a:r>
              <a:rPr lang="en-US" sz="4400" b="1" i="1" dirty="0" smtClean="0"/>
              <a:t>If I want to stay:				If I want to leave:</a:t>
            </a:r>
            <a:endParaRPr lang="en-US" sz="4400" dirty="0" smtClean="0"/>
          </a:p>
          <a:p>
            <a:pPr marL="274320" indent="-274320" eaLnBrk="1" fontAlgn="auto" hangingPunct="1">
              <a:spcAft>
                <a:spcPts val="0"/>
              </a:spcAft>
              <a:buFont typeface="Wingdings 2"/>
              <a:buNone/>
              <a:defRPr/>
            </a:pPr>
            <a:r>
              <a:rPr lang="en-US" sz="4400" i="1" dirty="0" smtClean="0"/>
              <a:t>Am I safe?					Do I feel safe ending this relationship?</a:t>
            </a:r>
            <a:endParaRPr lang="en-US" sz="4400" dirty="0" smtClean="0"/>
          </a:p>
          <a:p>
            <a:pPr marL="274320" indent="-274320" eaLnBrk="1" fontAlgn="auto" hangingPunct="1">
              <a:spcAft>
                <a:spcPts val="0"/>
              </a:spcAft>
              <a:buFont typeface="Wingdings 2"/>
              <a:buNone/>
              <a:defRPr/>
            </a:pPr>
            <a:r>
              <a:rPr lang="en-US" sz="4400" i="1" dirty="0" smtClean="0"/>
              <a:t>Who can I ask for support?				Who can I ask for support?</a:t>
            </a:r>
            <a:endParaRPr lang="en-US" sz="4400" dirty="0" smtClean="0"/>
          </a:p>
          <a:p>
            <a:pPr marL="274320" indent="-274320" eaLnBrk="1" fontAlgn="auto" hangingPunct="1">
              <a:spcAft>
                <a:spcPts val="0"/>
              </a:spcAft>
              <a:buFont typeface="Wingdings 2"/>
              <a:buNone/>
              <a:defRPr/>
            </a:pPr>
            <a:r>
              <a:rPr lang="en-US" sz="4400" i="1" dirty="0" smtClean="0"/>
              <a:t>If I feel unsafe, would I consider filling out a safety plan?		Have I filled out a safety plan?</a:t>
            </a:r>
            <a:endParaRPr lang="en-US" sz="4400" dirty="0" smtClean="0"/>
          </a:p>
          <a:p>
            <a:pPr marL="274320" indent="-274320" eaLnBrk="1" fontAlgn="auto" hangingPunct="1">
              <a:spcAft>
                <a:spcPts val="0"/>
              </a:spcAft>
              <a:buFont typeface="Wingdings 2"/>
              <a:buNone/>
              <a:defRPr/>
            </a:pPr>
            <a:endParaRPr lang="en-US" sz="4400" dirty="0" smtClean="0"/>
          </a:p>
          <a:p>
            <a:pPr marL="274320" indent="-274320" eaLnBrk="1" fontAlgn="auto" hangingPunct="1">
              <a:spcAft>
                <a:spcPts val="0"/>
              </a:spcAft>
              <a:buFont typeface="Wingdings 2"/>
              <a:buNone/>
              <a:defRPr/>
            </a:pPr>
            <a:r>
              <a:rPr lang="en-US" sz="4400" i="1" dirty="0" smtClean="0"/>
              <a:t> </a:t>
            </a:r>
            <a:endParaRPr lang="en-US" sz="4400" dirty="0" smtClean="0"/>
          </a:p>
          <a:p>
            <a:pPr marL="274320" indent="-274320"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Stepping up</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How to step up</a:t>
            </a:r>
            <a:endParaRPr lang="en-US" dirty="0"/>
          </a:p>
        </p:txBody>
      </p:sp>
      <p:sp>
        <p:nvSpPr>
          <p:cNvPr id="3" name="Content Placeholder 2"/>
          <p:cNvSpPr>
            <a:spLocks noGrp="1"/>
          </p:cNvSpPr>
          <p:nvPr>
            <p:ph idx="1"/>
          </p:nvPr>
        </p:nvSpPr>
        <p:spPr>
          <a:xfrm>
            <a:off x="457200" y="1609725"/>
            <a:ext cx="7239000" cy="5019675"/>
          </a:xfrm>
        </p:spPr>
        <p:txBody>
          <a:bodyPr>
            <a:normAutofit fontScale="32500" lnSpcReduction="20000"/>
          </a:bodyPr>
          <a:lstStyle/>
          <a:p>
            <a:pPr marL="274320" indent="-274320" eaLnBrk="1" fontAlgn="auto" hangingPunct="1">
              <a:spcAft>
                <a:spcPts val="0"/>
              </a:spcAft>
              <a:buFont typeface="Wingdings 2"/>
              <a:buNone/>
              <a:defRPr/>
            </a:pPr>
            <a:r>
              <a:rPr lang="en-US" b="1" dirty="0" smtClean="0"/>
              <a:t>	</a:t>
            </a:r>
            <a:r>
              <a:rPr lang="en-US" sz="4900" b="1" dirty="0" smtClean="0"/>
              <a:t>Stepping up to support your friends and educate about dating abuse also requires that you take a step in and become invested in your friends’ lives.</a:t>
            </a:r>
            <a:r>
              <a:rPr lang="en-US" sz="4900" dirty="0" smtClean="0"/>
              <a:t/>
            </a:r>
            <a:br>
              <a:rPr lang="en-US" sz="4900" dirty="0" smtClean="0"/>
            </a:br>
            <a:r>
              <a:rPr lang="en-US" sz="4900" dirty="0" smtClean="0"/>
              <a:t/>
            </a:r>
            <a:br>
              <a:rPr lang="en-US" sz="4900" dirty="0" smtClean="0"/>
            </a:br>
            <a:r>
              <a:rPr lang="en-US" sz="4900" i="1" dirty="0" smtClean="0">
                <a:solidFill>
                  <a:schemeClr val="tx2">
                    <a:lumMod val="75000"/>
                  </a:schemeClr>
                </a:solidFill>
              </a:rPr>
              <a:t>This can be tough.</a:t>
            </a:r>
            <a:r>
              <a:rPr lang="en-US" sz="4900" dirty="0" smtClean="0"/>
              <a:t/>
            </a:r>
            <a:br>
              <a:rPr lang="en-US" sz="4900" dirty="0" smtClean="0"/>
            </a:br>
            <a:r>
              <a:rPr lang="en-US" sz="4900" dirty="0" smtClean="0"/>
              <a:t/>
            </a:r>
            <a:br>
              <a:rPr lang="en-US" sz="4900" dirty="0" smtClean="0"/>
            </a:br>
            <a:r>
              <a:rPr lang="en-US" sz="4900" dirty="0" smtClean="0"/>
              <a:t>If you’re stepping into a dating abuse situation, you may feel pressure to “save” your friend from an abusive partner or “stop” your friend from being an abuser. </a:t>
            </a:r>
            <a:r>
              <a:rPr lang="en-US" sz="4900" b="1" i="1" dirty="0" smtClean="0"/>
              <a:t>Remember, no one can force anyone to do anything they are not ready for.</a:t>
            </a:r>
            <a:r>
              <a:rPr lang="en-US" sz="4900" dirty="0" smtClean="0"/>
              <a:t> Also, it’s not easy to talk about dating abuse. If you approach a friend, they may get upset with you. You’re stepping in because you care about your friend; if they’re not ready to talk, then take a break but let them know you are still going to be there.</a:t>
            </a:r>
            <a:br>
              <a:rPr lang="en-US" sz="4900" dirty="0" smtClean="0"/>
            </a:br>
            <a:r>
              <a:rPr lang="en-US" sz="4900" dirty="0" smtClean="0"/>
              <a:t/>
            </a:r>
            <a:br>
              <a:rPr lang="en-US" sz="4900" dirty="0" smtClean="0"/>
            </a:br>
            <a:r>
              <a:rPr lang="en-US" sz="4900" dirty="0" smtClean="0"/>
              <a:t>Your role is to talk the situation through with your friend, provide support, and offer resources. </a:t>
            </a:r>
            <a:br>
              <a:rPr lang="en-US" sz="4900" dirty="0" smtClean="0"/>
            </a:br>
            <a:r>
              <a:rPr lang="en-US" sz="4900" dirty="0" smtClean="0"/>
              <a:t/>
            </a:r>
            <a:br>
              <a:rPr lang="en-US" sz="4900" dirty="0" smtClean="0"/>
            </a:br>
            <a:r>
              <a:rPr lang="en-US" sz="4900" b="1" i="1" dirty="0" smtClean="0"/>
              <a:t>Change takes time.</a:t>
            </a:r>
            <a:r>
              <a:rPr lang="en-US" sz="4900" dirty="0" smtClean="0"/>
              <a:t> Whether you’re working with individuals in an abusive relationship or trying to change community attitudes around abusive behavior, change doesn’t happen overnight. Stepping in requires persistence, patience, and peers to support you. But with these things, change definitely can happen.</a:t>
            </a:r>
            <a:r>
              <a:rPr lang="en-US" sz="4800" dirty="0" smtClean="0"/>
              <a:t/>
            </a:r>
            <a:br>
              <a:rPr lang="en-US" sz="4800" dirty="0" smtClean="0"/>
            </a:br>
            <a:endParaRPr lang="en-US" sz="4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Safety planning</a:t>
            </a:r>
            <a:endParaRPr lang="en-US" dirty="0"/>
          </a:p>
        </p:txBody>
      </p:sp>
      <p:sp>
        <p:nvSpPr>
          <p:cNvPr id="3" name="Content Placeholder 2"/>
          <p:cNvSpPr>
            <a:spLocks noGrp="1"/>
          </p:cNvSpPr>
          <p:nvPr>
            <p:ph idx="1"/>
          </p:nvPr>
        </p:nvSpPr>
        <p:spPr/>
        <p:txBody>
          <a:bodyPr>
            <a:normAutofit fontScale="25000" lnSpcReduction="20000"/>
          </a:bodyPr>
          <a:lstStyle/>
          <a:p>
            <a:pPr marL="274320" indent="-274320" eaLnBrk="1" fontAlgn="auto" hangingPunct="1">
              <a:spcAft>
                <a:spcPts val="0"/>
              </a:spcAft>
              <a:buFont typeface="Wingdings 2"/>
              <a:buNone/>
              <a:defRPr/>
            </a:pPr>
            <a:r>
              <a:rPr lang="en-US" b="1" i="1" dirty="0" smtClean="0"/>
              <a:t>	</a:t>
            </a:r>
            <a:r>
              <a:rPr lang="en-US" sz="5200" b="1" i="1" dirty="0" smtClean="0"/>
              <a:t>Dating abuse is a serious issue that can impact an individual’s physical and emotional safety.</a:t>
            </a:r>
            <a:r>
              <a:rPr lang="en-US" sz="5200" dirty="0" smtClean="0"/>
              <a:t> Here you can find information to help your</a:t>
            </a:r>
            <a:br>
              <a:rPr lang="en-US" sz="5200" dirty="0" smtClean="0"/>
            </a:br>
            <a:r>
              <a:rPr lang="en-US" sz="5200" dirty="0" smtClean="0"/>
              <a:t>friend consider steps to protect themselves.</a:t>
            </a:r>
            <a:br>
              <a:rPr lang="en-US" sz="5200" dirty="0" smtClean="0"/>
            </a:br>
            <a:r>
              <a:rPr lang="en-US" sz="5200" dirty="0" smtClean="0"/>
              <a:t/>
            </a:r>
            <a:br>
              <a:rPr lang="en-US" sz="5200" dirty="0" smtClean="0"/>
            </a:br>
            <a:r>
              <a:rPr lang="en-US" sz="5200" b="1" dirty="0" smtClean="0">
                <a:solidFill>
                  <a:schemeClr val="tx2">
                    <a:lumMod val="75000"/>
                  </a:schemeClr>
                </a:solidFill>
              </a:rPr>
              <a:t>Safety plans</a:t>
            </a:r>
            <a:r>
              <a:rPr lang="en-US" sz="5200" dirty="0" smtClean="0"/>
              <a:t> are personalized plans for reducing the impact of physical and emotional</a:t>
            </a:r>
            <a:br>
              <a:rPr lang="en-US" sz="5200" dirty="0" smtClean="0"/>
            </a:br>
            <a:r>
              <a:rPr lang="en-US" sz="5200" dirty="0" smtClean="0"/>
              <a:t>harm. Safety plans consider how to stay safe while in an abusive relationship, what to do </a:t>
            </a:r>
            <a:br>
              <a:rPr lang="en-US" sz="5200" dirty="0" smtClean="0"/>
            </a:br>
            <a:r>
              <a:rPr lang="en-US" sz="5200" dirty="0" smtClean="0"/>
              <a:t>during a break-up, and how to stay safe after a relationship ends.</a:t>
            </a:r>
            <a:br>
              <a:rPr lang="en-US" sz="5200" dirty="0" smtClean="0"/>
            </a:br>
            <a:r>
              <a:rPr lang="en-US" sz="5200" dirty="0" smtClean="0"/>
              <a:t/>
            </a:r>
            <a:br>
              <a:rPr lang="en-US" sz="5200" dirty="0" smtClean="0"/>
            </a:br>
            <a:r>
              <a:rPr lang="en-US" sz="5200" b="1" dirty="0" smtClean="0">
                <a:solidFill>
                  <a:schemeClr val="tx2">
                    <a:lumMod val="75000"/>
                  </a:schemeClr>
                </a:solidFill>
              </a:rPr>
              <a:t>Documenting abuse</a:t>
            </a:r>
            <a:r>
              <a:rPr lang="en-US" sz="5200" dirty="0" smtClean="0"/>
              <a:t> is a good strategy for keeping track of abusive incidents that may be used later if a survivor decides to seek a restraining order or other legal action against an abusive partner. By recording details of abusive incidents, survivors and friends of survivors can also learn to look out for signs that violence in a relationship is escalating.</a:t>
            </a:r>
            <a:br>
              <a:rPr lang="en-US" sz="5200" dirty="0" smtClean="0"/>
            </a:br>
            <a:r>
              <a:rPr lang="en-US" sz="5200" dirty="0" smtClean="0"/>
              <a:t/>
            </a:r>
            <a:br>
              <a:rPr lang="en-US" sz="5200" dirty="0" smtClean="0"/>
            </a:br>
            <a:r>
              <a:rPr lang="en-US" sz="5200" b="1" dirty="0" smtClean="0">
                <a:solidFill>
                  <a:schemeClr val="tx2">
                    <a:lumMod val="75000"/>
                  </a:schemeClr>
                </a:solidFill>
              </a:rPr>
              <a:t>Sexual assault exams</a:t>
            </a:r>
            <a:r>
              <a:rPr lang="en-US" sz="5200" dirty="0" smtClean="0"/>
              <a:t> are medical exams that are conducted at an emergency room after</a:t>
            </a:r>
            <a:br>
              <a:rPr lang="en-US" sz="5200" dirty="0" smtClean="0"/>
            </a:br>
            <a:r>
              <a:rPr lang="en-US" sz="5200" dirty="0" smtClean="0"/>
              <a:t>a sexual assault. Some states have specialized sexual assault nurse examiners (SANEs)</a:t>
            </a:r>
            <a:br>
              <a:rPr lang="en-US" sz="5200" dirty="0" smtClean="0"/>
            </a:br>
            <a:r>
              <a:rPr lang="en-US" sz="5200" dirty="0" smtClean="0"/>
              <a:t>who can treat injuries, collect evidence (with permission), and dispense treatment for </a:t>
            </a:r>
            <a:br>
              <a:rPr lang="en-US" sz="5200" dirty="0" smtClean="0"/>
            </a:br>
            <a:r>
              <a:rPr lang="en-US" sz="5200" dirty="0" smtClean="0"/>
              <a:t>sexually transmitted infections (STIs) and pregnancy.</a:t>
            </a:r>
            <a:br>
              <a:rPr lang="en-US" sz="5200" dirty="0" smtClean="0"/>
            </a:br>
            <a:r>
              <a:rPr lang="en-US" sz="5200" dirty="0" smtClean="0"/>
              <a:t/>
            </a:r>
            <a:br>
              <a:rPr lang="en-US" sz="5200" dirty="0" smtClean="0"/>
            </a:br>
            <a:r>
              <a:rPr lang="en-US" sz="5200" b="1" dirty="0" smtClean="0">
                <a:solidFill>
                  <a:schemeClr val="tx2">
                    <a:lumMod val="75000"/>
                  </a:schemeClr>
                </a:solidFill>
              </a:rPr>
              <a:t>Restraining orders</a:t>
            </a:r>
            <a:r>
              <a:rPr lang="en-US" sz="5200" dirty="0" smtClean="0"/>
              <a:t> are court orders that can require an abuser to stop abusing their</a:t>
            </a:r>
            <a:br>
              <a:rPr lang="en-US" sz="5200" dirty="0" smtClean="0"/>
            </a:br>
            <a:r>
              <a:rPr lang="en-US" sz="5200" dirty="0" smtClean="0"/>
              <a:t>partner. Restraining orders are available for teens in dating relationships, whether you’re </a:t>
            </a:r>
            <a:br>
              <a:rPr lang="en-US" sz="5200" dirty="0" smtClean="0"/>
            </a:br>
            <a:r>
              <a:rPr lang="en-US" sz="5200" dirty="0" smtClean="0"/>
              <a:t>a guy or girl, or in straight or queer relationships.</a:t>
            </a:r>
            <a:br>
              <a:rPr lang="en-US" sz="5200" dirty="0" smtClean="0"/>
            </a:br>
            <a:r>
              <a:rPr lang="en-US" sz="5200" dirty="0" smtClean="0"/>
              <a:t/>
            </a:r>
            <a:br>
              <a:rPr lang="en-US" sz="5200" dirty="0" smtClean="0"/>
            </a:br>
            <a:r>
              <a:rPr lang="en-US" sz="5200" u="sng" dirty="0" smtClean="0"/>
              <a:t>Even if you think your friend is safe now, it is important to educate yourself on these issues.</a:t>
            </a:r>
            <a:r>
              <a:rPr lang="en-US" sz="5200" dirty="0" smtClean="0"/>
              <a:t> </a:t>
            </a:r>
            <a:r>
              <a:rPr lang="en-US" sz="5200" b="1" i="1" dirty="0" smtClean="0"/>
              <a:t>Being informed and educated about individual rights and dating abuse resources is one of the best ways to ensure your friend’s safety.</a:t>
            </a:r>
            <a:r>
              <a:rPr lang="en-US" sz="5200" dirty="0" smtClean="0"/>
              <a:t> </a:t>
            </a:r>
            <a:endParaRPr lang="en-US" sz="5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Check out these websites</a:t>
            </a:r>
            <a:endParaRPr lang="en-US" dirty="0"/>
          </a:p>
        </p:txBody>
      </p:sp>
      <p:sp>
        <p:nvSpPr>
          <p:cNvPr id="20483" name="Content Placeholder 2"/>
          <p:cNvSpPr>
            <a:spLocks noGrp="1"/>
          </p:cNvSpPr>
          <p:nvPr>
            <p:ph idx="1"/>
          </p:nvPr>
        </p:nvSpPr>
        <p:spPr/>
        <p:txBody>
          <a:bodyPr/>
          <a:lstStyle/>
          <a:p>
            <a:pPr eaLnBrk="1" hangingPunct="1">
              <a:buFont typeface="Wingdings 2" pitchFamily="18" charset="2"/>
              <a:buNone/>
            </a:pPr>
            <a:r>
              <a:rPr lang="en-US" sz="1600" b="1" i="1" smtClean="0"/>
              <a:t>Some of our favorite links to sites that *Step Up* to abuse:</a:t>
            </a:r>
          </a:p>
          <a:p>
            <a:pPr eaLnBrk="1" hangingPunct="1">
              <a:spcBef>
                <a:spcPct val="0"/>
              </a:spcBef>
              <a:buFont typeface="Wingdings 2" pitchFamily="18" charset="2"/>
              <a:buNone/>
            </a:pPr>
            <a:endParaRPr lang="en-US" sz="1600" b="1" i="1" smtClean="0"/>
          </a:p>
          <a:p>
            <a:pPr eaLnBrk="1" hangingPunct="1">
              <a:spcBef>
                <a:spcPct val="0"/>
              </a:spcBef>
            </a:pPr>
            <a:r>
              <a:rPr lang="en-US" sz="1600" smtClean="0"/>
              <a:t>Do Something</a:t>
            </a:r>
          </a:p>
          <a:p>
            <a:pPr eaLnBrk="1" hangingPunct="1"/>
            <a:r>
              <a:rPr lang="en-US" sz="1600" smtClean="0"/>
              <a:t>The Safe Space </a:t>
            </a:r>
          </a:p>
          <a:p>
            <a:pPr eaLnBrk="1" hangingPunct="1"/>
            <a:r>
              <a:rPr lang="en-US" sz="1600" smtClean="0"/>
              <a:t>See It and Stop It</a:t>
            </a:r>
          </a:p>
          <a:p>
            <a:pPr eaLnBrk="1" hangingPunct="1"/>
            <a:r>
              <a:rPr lang="en-US" sz="1600" smtClean="0"/>
              <a:t>Love is Respect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3" descr="Domestic violence pic 4.bmp"/>
          <p:cNvPicPr>
            <a:picLocks noChangeAspect="1"/>
          </p:cNvPicPr>
          <p:nvPr/>
        </p:nvPicPr>
        <p:blipFill>
          <a:blip r:embed="rId2" cstate="print"/>
          <a:srcRect/>
          <a:stretch>
            <a:fillRect/>
          </a:stretch>
        </p:blipFill>
        <p:spPr bwMode="auto">
          <a:xfrm>
            <a:off x="2362200" y="381000"/>
            <a:ext cx="4027488" cy="594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Note From Editor</a:t>
            </a:r>
            <a:endParaRPr lang="en-US" dirty="0"/>
          </a:p>
        </p:txBody>
      </p:sp>
      <p:sp>
        <p:nvSpPr>
          <p:cNvPr id="22531" name="Content Placeholder 2"/>
          <p:cNvSpPr>
            <a:spLocks noGrp="1"/>
          </p:cNvSpPr>
          <p:nvPr>
            <p:ph idx="1"/>
          </p:nvPr>
        </p:nvSpPr>
        <p:spPr/>
        <p:txBody>
          <a:bodyPr/>
          <a:lstStyle/>
          <a:p>
            <a:pPr eaLnBrk="1" hangingPunct="1"/>
            <a:r>
              <a:rPr lang="en-US" sz="2800" dirty="0" smtClean="0"/>
              <a:t>This information is by:  PAVE.net</a:t>
            </a:r>
          </a:p>
          <a:p>
            <a:pPr eaLnBrk="1" hangingPunct="1">
              <a:buFont typeface="Wingdings 2" pitchFamily="18" charset="2"/>
              <a:buNone/>
            </a:pPr>
            <a:endParaRPr lang="en-US" sz="2800" dirty="0" smtClean="0"/>
          </a:p>
          <a:p>
            <a:pPr eaLnBrk="1" hangingPunct="1"/>
            <a:r>
              <a:rPr lang="en-US" sz="2800" dirty="0" smtClean="0"/>
              <a:t>Info available from </a:t>
            </a:r>
            <a:r>
              <a:rPr lang="en-US" sz="2800" b="1" dirty="0" smtClean="0">
                <a:hlinkClick r:id="rId2"/>
              </a:rPr>
              <a:t>http://pavenet.reachma.org/signs.html</a:t>
            </a:r>
            <a:endParaRPr lang="en-US" sz="2800" b="1" dirty="0" smtClean="0"/>
          </a:p>
          <a:p>
            <a:pPr eaLnBrk="1" hangingPunct="1">
              <a:buFont typeface="Wingdings 2" pitchFamily="18" charset="2"/>
              <a:buNone/>
            </a:pPr>
            <a:endParaRPr lang="en-US" sz="2800" dirty="0" smtClean="0"/>
          </a:p>
          <a:p>
            <a:pPr eaLnBrk="1" hangingPunct="1"/>
            <a:r>
              <a:rPr lang="en-US" sz="2800" dirty="0" smtClean="0"/>
              <a:t>Submitted by: </a:t>
            </a:r>
            <a:r>
              <a:rPr lang="en-US" sz="2800" dirty="0" err="1" smtClean="0"/>
              <a:t>Joselyn</a:t>
            </a:r>
            <a:r>
              <a:rPr lang="en-US" sz="2800" dirty="0" smtClean="0"/>
              <a:t> </a:t>
            </a:r>
            <a:r>
              <a:rPr lang="en-US" sz="2800" dirty="0" err="1" smtClean="0"/>
              <a:t>Wanjau</a:t>
            </a:r>
            <a:r>
              <a:rPr lang="en-US" sz="2800" dirty="0" smtClean="0"/>
              <a:t>, Clark University Alumna</a:t>
            </a:r>
          </a:p>
          <a:p>
            <a:pPr eaLnBrk="1" hangingPunct="1"/>
            <a:endParaRPr lang="en-US" sz="2800" dirty="0" smtClean="0"/>
          </a:p>
          <a:p>
            <a:pPr eaLnBrk="1" hangingPunct="1"/>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Learn the basics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What Is dating abuse?</a:t>
            </a:r>
            <a:endParaRPr lang="en-US" dirty="0"/>
          </a:p>
        </p:txBody>
      </p:sp>
      <p:sp>
        <p:nvSpPr>
          <p:cNvPr id="3" name="Content Placeholder 2"/>
          <p:cNvSpPr>
            <a:spLocks noGrp="1"/>
          </p:cNvSpPr>
          <p:nvPr>
            <p:ph idx="1"/>
          </p:nvPr>
        </p:nvSpPr>
        <p:spPr/>
        <p:txBody>
          <a:bodyPr>
            <a:normAutofit fontScale="62500" lnSpcReduction="20000"/>
          </a:bodyPr>
          <a:lstStyle/>
          <a:p>
            <a:pPr marL="274320" indent="-274320" eaLnBrk="1" fontAlgn="auto" hangingPunct="1">
              <a:spcAft>
                <a:spcPts val="0"/>
              </a:spcAft>
              <a:buFont typeface="Wingdings 2"/>
              <a:buNone/>
              <a:defRPr/>
            </a:pPr>
            <a:r>
              <a:rPr lang="en-US" b="1" dirty="0" smtClean="0"/>
              <a:t>	Dating abuse is any behavior that one person uses in a relationship to</a:t>
            </a:r>
            <a:br>
              <a:rPr lang="en-US" b="1" dirty="0" smtClean="0"/>
            </a:br>
            <a:r>
              <a:rPr lang="en-US" b="1" dirty="0" smtClean="0"/>
              <a:t>gain and maintain control over their partner.</a:t>
            </a:r>
            <a:r>
              <a:rPr lang="en-US" dirty="0" smtClean="0"/>
              <a:t> Dating abuse may include…</a:t>
            </a:r>
            <a:br>
              <a:rPr lang="en-US" dirty="0" smtClean="0"/>
            </a:br>
            <a:r>
              <a:rPr lang="en-US" dirty="0" smtClean="0"/>
              <a:t/>
            </a:r>
            <a:br>
              <a:rPr lang="en-US" dirty="0" smtClean="0"/>
            </a:br>
            <a:r>
              <a:rPr lang="en-US" b="1" i="1" dirty="0" smtClean="0"/>
              <a:t>Emotional/verbal abuse</a:t>
            </a:r>
            <a:r>
              <a:rPr lang="en-US" dirty="0" smtClean="0"/>
              <a:t/>
            </a:r>
            <a:br>
              <a:rPr lang="en-US" dirty="0" smtClean="0"/>
            </a:br>
            <a:r>
              <a:rPr lang="en-US" dirty="0" smtClean="0"/>
              <a:t>Insults, name-calling, spreading rumors, stalking, threats</a:t>
            </a:r>
            <a:br>
              <a:rPr lang="en-US" dirty="0" smtClean="0"/>
            </a:br>
            <a:r>
              <a:rPr lang="en-US" dirty="0" smtClean="0"/>
              <a:t/>
            </a:r>
            <a:br>
              <a:rPr lang="en-US" dirty="0" smtClean="0"/>
            </a:br>
            <a:r>
              <a:rPr lang="en-US" b="1" i="1" dirty="0" smtClean="0"/>
              <a:t>Physical abuse</a:t>
            </a:r>
            <a:r>
              <a:rPr lang="en-US" dirty="0" smtClean="0"/>
              <a:t/>
            </a:r>
            <a:br>
              <a:rPr lang="en-US" dirty="0" smtClean="0"/>
            </a:br>
            <a:r>
              <a:rPr lang="en-US" dirty="0" smtClean="0"/>
              <a:t>Hitting, kicking, biting, strangling, using weapons, throwing things</a:t>
            </a:r>
            <a:br>
              <a:rPr lang="en-US" dirty="0" smtClean="0"/>
            </a:br>
            <a:r>
              <a:rPr lang="en-US" dirty="0" smtClean="0"/>
              <a:t/>
            </a:r>
            <a:br>
              <a:rPr lang="en-US" dirty="0" smtClean="0"/>
            </a:br>
            <a:r>
              <a:rPr lang="en-US" b="1" i="1" dirty="0" smtClean="0"/>
              <a:t>Sexual abuse</a:t>
            </a:r>
            <a:r>
              <a:rPr lang="en-US" dirty="0" smtClean="0"/>
              <a:t/>
            </a:r>
            <a:br>
              <a:rPr lang="en-US" dirty="0" smtClean="0"/>
            </a:br>
            <a:r>
              <a:rPr lang="en-US" dirty="0" smtClean="0"/>
              <a:t>Involuntary sex, rape, flirting with other people, refusing to use protection</a:t>
            </a:r>
            <a:br>
              <a:rPr lang="en-US" dirty="0" smtClean="0"/>
            </a:br>
            <a:r>
              <a:rPr lang="en-US" dirty="0" smtClean="0"/>
              <a:t/>
            </a:r>
            <a:br>
              <a:rPr lang="en-US" dirty="0" smtClean="0"/>
            </a:br>
            <a:r>
              <a:rPr lang="en-US" b="1" i="1" dirty="0" smtClean="0"/>
              <a:t>Financial abuse</a:t>
            </a:r>
            <a:r>
              <a:rPr lang="en-US" dirty="0" smtClean="0"/>
              <a:t/>
            </a:r>
            <a:br>
              <a:rPr lang="en-US" dirty="0" smtClean="0"/>
            </a:br>
            <a:r>
              <a:rPr lang="en-US" dirty="0" smtClean="0"/>
              <a:t>Taking or spending money without permission, stealing possessions, disturbing someone at work or school</a:t>
            </a:r>
            <a:br>
              <a:rPr lang="en-US" dirty="0" smtClean="0"/>
            </a:br>
            <a:r>
              <a:rPr lang="en-US" dirty="0" smtClean="0"/>
              <a:t/>
            </a:r>
            <a:br>
              <a:rPr lang="en-US" dirty="0" smtClean="0"/>
            </a:br>
            <a:r>
              <a:rPr lang="en-US" b="1" i="1" dirty="0" smtClean="0"/>
              <a:t>Identity abuse</a:t>
            </a:r>
            <a:r>
              <a:rPr lang="en-US" dirty="0" smtClean="0"/>
              <a:t/>
            </a:r>
            <a:br>
              <a:rPr lang="en-US" dirty="0" smtClean="0"/>
            </a:br>
            <a:r>
              <a:rPr lang="en-US" dirty="0" smtClean="0"/>
              <a:t>Making fun of, insulting, or using someone’s religion, nationality, sexual </a:t>
            </a:r>
            <a:br>
              <a:rPr lang="en-US" dirty="0" smtClean="0"/>
            </a:br>
            <a:r>
              <a:rPr lang="en-US" dirty="0" smtClean="0"/>
              <a:t>orientation, gender, age, etc. against them</a:t>
            </a:r>
            <a:br>
              <a:rPr lang="en-US" dirty="0" smtClean="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Who’s affected?</a:t>
            </a:r>
            <a:endParaRPr lang="en-US" dirty="0"/>
          </a:p>
        </p:txBody>
      </p:sp>
      <p:sp>
        <p:nvSpPr>
          <p:cNvPr id="3" name="Content Placeholder 2"/>
          <p:cNvSpPr>
            <a:spLocks noGrp="1"/>
          </p:cNvSpPr>
          <p:nvPr>
            <p:ph idx="1"/>
          </p:nvPr>
        </p:nvSpPr>
        <p:spPr>
          <a:xfrm>
            <a:off x="457200" y="1524000"/>
            <a:ext cx="7239000" cy="4846638"/>
          </a:xfrm>
        </p:spPr>
        <p:txBody>
          <a:bodyPr>
            <a:normAutofit/>
          </a:bodyPr>
          <a:lstStyle/>
          <a:p>
            <a:pPr marL="274320" indent="-274320" eaLnBrk="1" fontAlgn="auto" hangingPunct="1">
              <a:spcAft>
                <a:spcPts val="0"/>
              </a:spcAft>
              <a:buFont typeface="Wingdings 2"/>
              <a:buNone/>
              <a:defRPr/>
            </a:pPr>
            <a:r>
              <a:rPr lang="en-US" b="1" i="1" dirty="0" smtClean="0"/>
              <a:t>	</a:t>
            </a:r>
            <a:r>
              <a:rPr lang="en-US" sz="1600" b="1" i="1" dirty="0" smtClean="0"/>
              <a:t>Anyone</a:t>
            </a:r>
            <a:r>
              <a:rPr lang="en-US" sz="1600" b="1" dirty="0" smtClean="0"/>
              <a:t> can experience dating abuse...</a:t>
            </a:r>
            <a:r>
              <a:rPr lang="en-US" sz="1600" dirty="0" smtClean="0"/>
              <a:t>whether you’re a girl, guy, straight, queer, transgendered, athlete, musician, gamer, or straight-A student.</a:t>
            </a:r>
            <a:br>
              <a:rPr lang="en-US" sz="1600" dirty="0" smtClean="0"/>
            </a:br>
            <a:r>
              <a:rPr lang="en-US" sz="1600" dirty="0" smtClean="0"/>
              <a:t/>
            </a:r>
            <a:br>
              <a:rPr lang="en-US" sz="1600" dirty="0" smtClean="0"/>
            </a:br>
            <a:r>
              <a:rPr lang="en-US" sz="1600" dirty="0" smtClean="0"/>
              <a:t>Dating abuse happens to people of all ages, races, genders, religions, sexual orientations, and classes.</a:t>
            </a:r>
            <a:br>
              <a:rPr lang="en-US" sz="1600" dirty="0" smtClean="0"/>
            </a:br>
            <a:r>
              <a:rPr lang="en-US" sz="1600" dirty="0" smtClean="0"/>
              <a:t/>
            </a:r>
            <a:br>
              <a:rPr lang="en-US" sz="1600" dirty="0" smtClean="0"/>
            </a:br>
            <a:r>
              <a:rPr lang="en-US" sz="1600" i="1" dirty="0" smtClean="0"/>
              <a:t>You don’t have to be in an abusive relationship to be affected by abuse.</a:t>
            </a:r>
            <a:r>
              <a:rPr lang="en-US" sz="1600" dirty="0" smtClean="0"/>
              <a:t> As a friend, classmate, sibling, or teammate, it can be difficult to see your peers experiencing abuse. </a:t>
            </a:r>
            <a:r>
              <a:rPr lang="en-US" sz="1600" b="1" i="1" dirty="0" smtClean="0"/>
              <a:t>Abuse is a community issue.</a:t>
            </a:r>
            <a:r>
              <a:rPr lang="en-US" sz="1600" dirty="0" smtClean="0"/>
              <a:t> You may think, “It’s not my business” but people in abusive relationships are more likely to seek and ask for help when they have support from friends or family members. Learn how to </a:t>
            </a:r>
            <a:r>
              <a:rPr lang="en-US" sz="1600" u="sng" dirty="0" smtClean="0">
                <a:solidFill>
                  <a:schemeClr val="tx2">
                    <a:lumMod val="75000"/>
                  </a:schemeClr>
                </a:solidFill>
              </a:rPr>
              <a:t>make your friends your business</a:t>
            </a:r>
            <a:r>
              <a:rPr lang="en-US" sz="1600" dirty="0" smtClean="0">
                <a:solidFill>
                  <a:schemeClr val="tx2">
                    <a:lumMod val="75000"/>
                  </a:schemeClr>
                </a:solidFill>
              </a:rPr>
              <a:t> </a:t>
            </a:r>
            <a:r>
              <a:rPr lang="en-US" sz="1600" dirty="0" smtClean="0"/>
              <a:t>and talk about the issue. </a:t>
            </a:r>
            <a:endParaRPr 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descr="data:image/jpeg;base64,/9j/4AAQSkZJRgABAQAAAQABAAD/2wCEAAkGBhQSERQUExQVFRUUGBgYFhcYGBgaGhcXGBgXHR4XGhcXGyYeGBkjHRwYHy8gJScpLCwsHB4xNTAqNSYrLCkBCQoKDgwOGg8PGiwkHyQsLCwsLCwsLCwsLCwsLCwsLCwsLCwsLCwsLCwsLCwsLCwsLCwsLCwsLCwsLCwsLCwsLP/AABEIAOMA3gMBIgACEQEDEQH/xAAbAAACAwEBAQAAAAAAAAAAAAAEBQIDBgEAB//EADoQAAEDAgMFBgUDBAICAwAAAAEAAgMEESEx8AUSQVFhBhMicYGRMqGxwdEU4fEHI0JiFXIzUmOCsv/EABkBAAMBAQEAAAAAAAAAAAAAAAECAwAEBf/EACcRAAICAgMAAQIHAQAAAAAAAAABAhEhMQMSQTJRkRNhcYGx0fAi/9oADAMBAAIRAxEAPwD44B8uiJpG3I1ooZqOoBiEjKQ2OqePJMoQgqbEJhBrXFck2ehDQSwHkio4cuv1w+SHpzZMKeM2ub280tFC6ng9/fjkjYmel/ZUMJB4jDWJV7RwyHUcSsaibWqR5fTXmuNOH7qXDWuSwGRByzOte6vafVVlq8zXzRMEBymJMPJUxjl+b6wXL9VrAFtk5KYehmSgqwvTJmokTwXgq96y7vopgouuvb1xzVYerO9HkmsDIPyVTnKbpFQ6XFBsxwZKBepGRUvdbWuq1mok8/JcBOtauqnPXmP9EDaRe1cfrRUBrXBcc9OA+Is18vmj6LNANOvZHUA8StI4YbNBTjAYo6BuCCgyRsJwXJI9CIazXVHwkm28cLcEtjKNg4YJCgxhdgCBxxRLIyb4+SGiCYQtGd/f6IgZ2OHlw1+F2SI2V0bOmPNScB6/ZMo2LYH5/Jda3DD54K54tdQsj1NZWXHhcLjb+ZUio3uhRrLmNU95Ud55aK6EaNZfbFRe9cAXr8VqBZNmKiX4qJkQzpda6rGLXT61rFVd51VPfYnXFDPqOSBhhvquRyHbKvGVYxMyqo1BBUbqp2awQqOa6m6Xkgmm17LzpB5o2A+StyH7oqg+JCIugPiC65aPPhs1FKMEVCELSnDWv4RkWH5XFI9BaCozhjr2RtPw16oGmYL5JtDa18hr2S0OFwMsNe6KY+3y8kum2ixg+IC/P7WSibtFjaxaMRfnoKiiJKSNX+pHPWHyXJK4AfdYx+1zbwvGPC9yTzPz91S3amGN7+Wf4VEibmjYu2hvHh+VQK8Xzvz17LKy7ZaBib9Lql+3OeHl+EaF7JGx/WjBVf8AJD1/j8FY6XbBtYEIT/mOuOteiHQ3c3zNpDngrBtEfnjrJYGDa/VWnbPI/X7odWbubwbTZfEqTtoNtgRisA7a545a5qce0yMjh1WoPY2cm0BbNDPrbLNf8nfPX7KwV9xnlzS0NY5krRkoxzXN0m/VY5619UTHNa/5Qo1jcyYLrJLpZHUFyYU8aw1l9uaoe/NEOdZCSlAxW6RVuk6/M/ZUzvsqO95nWrrAZggLW1l/KJ2efENa/dCjWrXRVAPGF1vR58PkaumyRbAh6UctaCKaFyenorQRG1obdxwGeuaHk23YeHLnbXuvV8gs0X6+XX6pc+MO6jlYXHtn7p4x9ElJhLakOvj9/wCPZVzzWuL3vxwHrbNCbgFrfQHrolWPYSMSLXzFuvG1uSrVE+xW5wNzZvmXG/qqi88HAeQ5+a9LBbjwHn6XzQz5DwJ9cNeiwhXUS2OYJ17oWSqd5a6rsuPIeSpMZz1+6axWmRfKeOGh6qHeLr281zcRsWme7wrvenV1EtXi3Xp5eSwKZcyoIVjKr0Q24vAa16oUh1Yc2sPqiYqhKgde6sZMRrqlaHscsqccEUJycEqpZL6Kb0lLc66pGOg6kJKb08ZKDo6Y8E1hp7KZRFct7ISUpqYvPHXNUS0utZIDCl7DxS6oZfV09lp9YJXURY8NeiwrMAPTWiitnfGNa4oa6J2f8YXY9HBHZsKZuvbmixgL8kPS/CPJFtbcLk9PQ8F7ow5xPzxGFv5w81eBwOQHQ6CvFOL42HooSjjYX66uqImyvC3w/IHL1QcsOBy9L4+eIV5IHAg6+6FmeLdeN+fqjYGgZ0dtfJD1DBxzVr5APqh3H06n8LNgpFLorcCqzHijqanc/FrSRzNwPfjwR3/EOaAXncBtkPqeSNMGEIzTHiqSAOPsmdW2FhI3rn1OSF/URW5eSNMXugIv5DWKgXFEmRpPL+Oa5uAi4RBv0G3tazXQ5WvhVZZZGwUzq60Lm6rGs6a1ZAYIpHY61orT7OfhrQWZhZjrCy1Wxm3AU5lYjuldfC1tZJnFTn3UaOmCaRQ2U1kowTuj1Q8w9f3TV7UHOz2RoyE0wNsteyVVAx0E8qI0lqumPv8AZCjHzl416IiitvjzUaqOzl6jPiH7rqejgSqRtqQeEeiJaLZKiixaEWwWK5ju8O3wy+6Cndyw1r3RkjksqhrqmsUHknucELNNbM+SjPJu+SVVMpeeOOX7J0hG6CWyue7dYB58k0o9ksaLvdvP5E4eyCpntjba/n1S2rry42Bw1kU1CuSWx5V9ojHg22GX7JJW7Xkl+J2HJB53XGhOkQcmyYbfj+6kyO5tcY+mPW+Qyx/Cjum2XNRDUU6FaZOZliRr91yK98EUHlzN2w54fRd2dDd/19kt2HRSyoIzRDXtN+Gs0XWUgI1glopuuictdUuyykFfpreXAq1lFrXqoUT3NcA4XB4c+hWiptngjeGA4pW6KJWKmU2AT7ZLba80mj2xCWOd4g0ENxBzNzwvwBTbZ20Yd9rA7xOAIGOIOPEcsUkrrRSLRq6CbWtYpzE+4WfpX21zTOmnU4sq0HOQ0iJDsEJKVUWhbWC3DBI6xwvibY806qxySSsbYpTMxG1x4kLQ/GFbVEngoUXxj85q/hxy+RuNmjwjoi7IbZ/wjyRjW8Fzs6vAeqcQ0kZ2wS+dxI+XqmkmHVCyx8VrwGhBPSkoR8YZc3F+f4TuphcctckFU7Hfa5uTkAOesVVNE5Roz8shOAOHtn05qLYr5JxJsi3Dpzvr7IIxkYZY2/blyT2c7h6z0NNfWrKqWjc03zCtYHA4cOP7IkVhyIt7/LojYGgRjh6qfc53IGCMZUtNt4X9B7KRlZiWtAsOIGeGCOBerAdwnAD14D1R9FEGNwG8Tmf5UZZ98GwI5Aevy/ClHfjfnb2GeVktrwpGH1JyUu9jvYfSxUo9ks4nLkoteAcc+nDy5lEwknoPr580hakEU9BG3G5ueaKkla2NxLi1obic7A4cM81THDjhr2tio7cexsBEhIbIQ24FyDYuueaFWFypGZ2fsYVBc2KV1m4nfbYcbfC4426Jx2Z2G4zsn72OVrRYlpNxYWAIICB2U6paCyAsmbj4W2vY8wbPH7qMbqig/ulrYzKSAw44DE4XwAJFvMp5W01ZCNKm0fR4n4o+CTrrRWMj7YtaYmPZd0jWuO5YgOeTYWJ8uKeUXaGF8xga4mRpItY2NhjY5LnUWjuU4v01LW4KiTAHr5IqnxCqmj+aslgApn80mq2Y4X9E+qWpHWMxy16pGjMy7NlXGXBK30+7J6rdtpBurJ7Wgs/DmjGVkuSFZNBs4+EYpi0JRsp/hCbNSSQyOyRXXG0muqtar2NSjIpFIOAVU8F+GtBM4m/flzXpob35/wApjVZnJ4MMR6cunRJp6WxvwWumjugZob4Ww5plYskZSSMXULNtbBaOSmHIIOSC3+I15I9ibiJd1vLWvuubp/8AXC9/L39cU17hzsm59LK2LYzj8Thb6/JG3swoN+dvdWRU7nZYX4nM/lPodjtbwv1PqiTSjigFCWDZ3vrgmMVHkjhTjXVERQ/LyTBB4aX1PLn6rM7crp5JnMp3FwibZ7G2NzfE7h+IC4FxfJbSokaLMdI2N0l2sJ4noOOgsFtTs/V0bZLDeY8i8rRd3hdfG3iZc58MEU1ZOd0J6enMjv8AyRxPBydeP1uBYH2TbbEEjGxiqZK8NbhK1188bAkFrha3I9Ubs3aQq5WROjZKxsfjklwdvAElxkab2ud22NxZKa6GshLnOLw1xJLmO3mYn/UkDyKa7eSdJK0dpdjRvcDT1LQ4Yhsn9t1+hBIJ8itH2M7OTRVD5Zhju4O3gd4uOOI6LIQ0HfG7ZY94/wCLvAT623T7r6V2P2a+GBrZCS65J8W8AOAGPIfMpORtKrKcEbldGrpZcFZIcFRE1XuGCRNnVQveL6ySuqgTuRlta0EsrBiiYVT1BA8gsxtR+8eeuCdV0uGaQ1QuealHDDNYGex3+FOGFItlssnjCqPJFF7FfDcIclEsckGQbFhnrirXNuEPE9F3wt5/VEIDLBqyEfB19ExqmG+J19kFIeuHzVkkwMCfAOPz4KIa0Xyv5BceMLg69VQy5OJyVOpII3Bn8v5XGkDJUvwx+q4ZvLngL/T1W6GRaZOus8vfNVPm+vqqX1PDNdijJcBjifPh09k3VDhkHit88tWzR85EUTpXXLWNLjbPDEheo6UMtvWu6+6Li7iBezb5lYmt7TVErpJQ3+zHeOWA8GOwu/qct7gQEjzoWclEG2xt9lXumaF0QuRHK0k2HItOD7X4WKIPaSspYTGSJGPFoZsxb/U8f+rsQUNTPdDE4tZ+oo5L3bxjdbpjHIOeRsiuz23DS0rzJEZGOkBhY7pi5wuMAMMefqg1ggm72A9omERRmzGvdhOGYeO12h7RgHbuOHG/EL0OypGM76jm7wAXe0eF7cLkOjODhnzUJNqQtndJGC6Ga/ewvzF8TZ2RscWuzv8ANpP2KvaWkm8Lhdt7ggH/AGbnyyQcq2ZRcnaPbIpqeuB34wyVlt4s8IcOdsuYW9pBa2AysBy6LL9l+zZpt8ucC52GF7AchfNaiBq55u3jR28UajnYygxRQQkAKKa5aLGZCaNL5IscfqmUjkFMndAMbWRk4aCDhornFP6umGvqoUUNilSyPID/AEO6FfGcEzqYRu3Slpsnogwpr1a069EPEUU1TaMi2nlKOjlQbYtayS/tPtLuKWR4NnOG4zzdf6AErLYz/wCVY2o9oRVAPdSNcRhYEXB6jP1XZdnkD0Xy+io/081E5rnCR4bJJj8LC64Fh/oCSm9V/UCrLjUMDRTtkDAwgWOBNiT4i4jG98MFfrWjn/FxlGmqIDxw87oGW9raK5N22BrBT90C1z2Dfvj4w04i1sLpe7tpE4yAQuO4C74sw0gemYTp/kN3h9S+QHH8fspfoyThcpbF2uYWSuEBG40FpJwJLgAMAOd1Om2ltCVhbHCWuNnNe1otuu4bziWg8eeCbsw94+DuChDRvSODWji7AfNAbW7Tx0cvdtjMjm2LzewAIBsMDwIKzlHsyariqXvkc58AB3Dcm4vc8hYAr1PtAsfBVlu+0jupgcQd0bpB/wCzLEdQUG7ZN8jesG02xsBm0YI6mmcWSht2Y2Bt/if/AFcDfELJQdoDDViSZm68/wBurjIweDgXFvMixI5i4zW77Mdrm1NXLBG1ohjZeNzb4gEZggboIOVsLID+o8tOwRTGESyElrHAjcw4Pt8YHAdCEqeaDJWuyYDLQDZtQ6SCUOjmYXR097ukwuB/1GYOfALFy1L5zJO6Yd4whwabgkXt4OHhuPDyV0rt2p36vfeCN9pabb4tdljwZwwytZG1GzP1sRqIo+7kBs9g+GT/AGjvm62YW1l/cl8sL7DChjoq1rWub3dRu+It8Ic7iQMjzsiOz2wKinnc0v8A7PuHHgLH4TzSTY2yGVQAaDFLFu77gDuuAPxf6yfIr6BFFYAYmwAuczbC5UZusHRxR7Za/f6hEKNiiVEEfFMqWNSSs6rouhhRG6roYcF18S6Iwok5ZAXD9lQ6PFGPYqd1N1NYhzGPJUmDivUcmA9NZo5rVFrI6kATzndx+6VXxWkkpgQkNZDuuWiCaJxBGxehQEPBHwyAdUGIg6NusEh7XdmX1bWBjw3u7kNd8JJtiTwKeU7rq5o+n49UqbTtDOKkqZiYOx8zGVE0zhJOY3tjDSSB4bXvYY7twAAs3QE1EdNRxNN+8c+Q8CXWF+gDRmvrck4Y1zjk0OcceAF/JfMNgdoZIYqqcPAedwMBsfE95JNjibAHpirwk2jm5IRi0gLbLt2onmZh3c4a3oAHW/8Ayrdj7PsKwHNtLc+bjGfopmpD+5ZJEwmqeJHkFwNy9zQ4AOwwJPqmQ2yxku0Q2EEFjmOO+R4WPDBYWw4eyp+RH2yrsvG2SCRlRUAwmJ5ELSTIwtcHb4Za2Fic+aq7Mz9xW0wp53SMleGuaWlpALt2zm3Iv/kCDwQex9vR00jZW0vBwBL3EEEEHMWcqYNszRygwwxwyvtu7sZ3vEbDd7wm172wsjRk1g2lFSGl2xK0tIhnaST/AIjfG9mcPiDh6q/Y3Y0wGqD2smgkuWRcTu3LTfJpth7LG7dlkkqtyue+LdY0fDvbp3AQd0cCcSRzK+idgZoxT92yo7/cJ4FpaD/jZ2Ns7Kck6wVhTdfqfOaCeWZ74qSPuI3YyBrjfcBt45Xm9hfLAdCiHRupt+jqDeGUb0UmbWuOLZWni05EdSpf1A2F+nq95t2xT+IWvYG/ibbzxt1TrZ5payD9CHve6JpMczm253DBnujDA5jyTt4smlmvRZsejFZSOgfhPTE927/Un4SeLd6/lcIDZOzquWRjC58backXOAYb5Af5HWSc9muyk1PMZJHBtrtsDffB4nkPwtZEATrooynTaReHF2ScsEIqcNBsACTdxAAubYk9VKIY/wAoh8WGtc0LlrWuSg2daGUbx0RcNVbiEjNSQufruv1TJsVmshrxbX3VzqoLHx7R6ogbQ6qvdidUzRPnCpMo5pENo9dfZSFfrV0z5AuAo2bPfWOsk8ZJcLH0s27ZPaOrv9NYI8kaZPikmqGYKUbVZrRTWGRC7UZcKK2VksCmII9iXROsmMMlwEZCRDonatrp7K+OS6Ej+X8q+MJCgt7ZVnd0Uxx8Tdwf/YgfRfKanZhZDDKSP72/ZvEBhAv6n6L7TtDZcdQzu5W7zc7XIx5gjIpTtDsHDJ3NnuaIAGtbgQWhxcb3xuTcXVuOSijm5uNydoyVZRBm0aKLIRtpwfP4ife6C2YO8/5J/wD8Tj6mZp+y13bHsS6qkbNE5rXboa4OvY2yIIGHJW7E7DGGlqInPaZZ27t/8QBewBOOeJTdlQj45dnjGT5w2pcY4BK0mBj32tgXElpeA48bbvktl/VMWnpZ24XZYHo1wc35ORQ/prI6jbCZYw9srnh1nEbrmgFvO+AK0W1exbKqCGKWRwMQHiYBjZobk7LK6bsrAuOVNfoJv6iGm7uKaanfIXizXseGWuAbOdY3zNhbms/2ALRtJ36ff7ksd8ee7hbethfeX0yTYzDA2B4EjGgN8VjcNyPK/VQpdlRQMLYmNjBz3Rn58UnalRX8O5KQD2r2C2rh7tx3bODmutcg8bDC9xcJfsfs7BS/+Nt35F7sXdQOXonUwvjmgJH/AGUuzqi3SN2UzOurqUYa+WKpdj5q+A4WSjWE7t9eaFnFta6Kx8uvf8oCtrLX/KFWGyqofZLZaqxz90FtPbgFxdZqfaLnHPWvoqxiQlOjaR1IKtM+vf3WLpq9zVpKGq3m+SegRkGmp81NlXr2QMr7IfvuGvkl6lHMsa5G081kE0K9i7XFM86E3FjqnrFZU1ALUj74hQkrCFzPipnbHnTWQy+JRVM9AU0t8UY3O6nJeDRfoyi8teSu3jfWNunkg4XooOtiFIqgpkiIcba6IGN2Otfwig/WuKwS0PsrWvFlQ0810HFYwVG5SPTgVXH5qV+SICZdzVExupW/jrr6qD3JrACVDh5oQtui3RWz/Kg5qUIKQFB9x6XRJaB56PBcI461ZYAmqq63os9tPaBtYH7rV1lE13AcVmdpbJPBGxWmZeW5OK8yNGS0Dr8lZBs83x/hV7EayVRwBNdnSBuuqsjoFySjtlrFDug0ydTKNdEEX+S5MCqRvLKRhzEMNdOKuCpiyGtcVMyLvOAjK9Cyya15q2R6ElcptjB9DPdNWvwWaop/EtDA+4XNM6uJ4oMhemLHYJUx37I6Jwwxz1+VFo6UENzxy1z9UU3kg2njhZEROPHXolGCS7l+FxrteRUO8Xg5awhLX8117r21ZUh6sD1hSViuPXg/gNflec5EBU861wVLgrjmoboCwSoN181Pcw/Poul3oomTXv8AugYoljwvrX5QE1Ne90c9+vb91U51zigYUy7N6KLNn2OSb2XGxogaFj6VBzRJ6+IckDUU+v3WBQhqIcVCOlvr7IydmOtcVOKMcRryRQoNBj8vuuPdr0K8vL05nmLbKC6/tf5oab8ry8pyHQPC44FaOhed2/X7Ly8oP4nTx/INacfQfYomkkK8vJWjoiGyiwv5/UqUTsfb6ry8ofQotBfPpf6KyJtwb6wXF5I9Ae/sdhzPQ/hQc869F1eTxDH+iy+Pp9l5mQPMry8i9IXw7G2/t+FAcPP7ry8kf9Df7+StmPv+FVJx6FeXlkBg17kqF8/L7Lq8q0gPZfGPqfsutzHmfkvLymBaOcB1B+6BrB4b9D9V1eTeBfoolGPv90RTtx9F5eTQ2L7+x//Z"/>
          <p:cNvSpPr>
            <a:spLocks noChangeAspect="1" noChangeArrowheads="1"/>
          </p:cNvSpPr>
          <p:nvPr/>
        </p:nvSpPr>
        <p:spPr bwMode="auto">
          <a:xfrm>
            <a:off x="0" y="-1036638"/>
            <a:ext cx="2114550" cy="2162176"/>
          </a:xfrm>
          <a:prstGeom prst="rect">
            <a:avLst/>
          </a:prstGeom>
          <a:noFill/>
          <a:ln w="9525">
            <a:noFill/>
            <a:miter lim="800000"/>
            <a:headEnd/>
            <a:tailEnd/>
          </a:ln>
        </p:spPr>
        <p:txBody>
          <a:bodyPr/>
          <a:lstStyle/>
          <a:p>
            <a:endParaRPr lang="en-US">
              <a:latin typeface="Trebuchet MS" pitchFamily="34" charset="0"/>
            </a:endParaRPr>
          </a:p>
        </p:txBody>
      </p:sp>
      <p:pic>
        <p:nvPicPr>
          <p:cNvPr id="10243" name="Picture 2" descr="Domestic violence pic 1.bmp"/>
          <p:cNvPicPr>
            <a:picLocks noChangeAspect="1"/>
          </p:cNvPicPr>
          <p:nvPr/>
        </p:nvPicPr>
        <p:blipFill>
          <a:blip r:embed="rId2" cstate="print"/>
          <a:srcRect/>
          <a:stretch>
            <a:fillRect/>
          </a:stretch>
        </p:blipFill>
        <p:spPr bwMode="auto">
          <a:xfrm>
            <a:off x="1447800" y="685800"/>
            <a:ext cx="5638800" cy="576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Note from editor</a:t>
            </a:r>
            <a:endParaRPr lang="en-US" dirty="0"/>
          </a:p>
        </p:txBody>
      </p:sp>
      <p:sp>
        <p:nvSpPr>
          <p:cNvPr id="11267" name="Content Placeholder 2"/>
          <p:cNvSpPr>
            <a:spLocks noGrp="1"/>
          </p:cNvSpPr>
          <p:nvPr>
            <p:ph idx="1"/>
          </p:nvPr>
        </p:nvSpPr>
        <p:spPr/>
        <p:txBody>
          <a:bodyPr/>
          <a:lstStyle/>
          <a:p>
            <a:pPr eaLnBrk="1" hangingPunct="1"/>
            <a:r>
              <a:rPr lang="en-US" smtClean="0"/>
              <a:t>This material is from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Warning signs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Look out for these signs</a:t>
            </a:r>
            <a:endParaRPr lang="en-US" dirty="0"/>
          </a:p>
        </p:txBody>
      </p:sp>
      <p:sp>
        <p:nvSpPr>
          <p:cNvPr id="3" name="Content Placeholder 2"/>
          <p:cNvSpPr>
            <a:spLocks noGrp="1"/>
          </p:cNvSpPr>
          <p:nvPr>
            <p:ph idx="1"/>
          </p:nvPr>
        </p:nvSpPr>
        <p:spPr>
          <a:xfrm>
            <a:off x="457200" y="1609725"/>
            <a:ext cx="7239000" cy="4943475"/>
          </a:xfrm>
        </p:spPr>
        <p:txBody>
          <a:bodyPr>
            <a:normAutofit fontScale="25000" lnSpcReduction="20000"/>
          </a:bodyPr>
          <a:lstStyle/>
          <a:p>
            <a:pPr marL="274320" indent="-274320" eaLnBrk="1" fontAlgn="auto" hangingPunct="1">
              <a:spcAft>
                <a:spcPts val="0"/>
              </a:spcAft>
              <a:buFont typeface="Wingdings 2"/>
              <a:buNone/>
              <a:defRPr/>
            </a:pPr>
            <a:r>
              <a:rPr lang="en-US" b="1" i="1" dirty="0" smtClean="0"/>
              <a:t>	</a:t>
            </a:r>
            <a:r>
              <a:rPr lang="en-US" sz="6400" dirty="0" smtClean="0"/>
              <a:t>    </a:t>
            </a:r>
            <a:r>
              <a:rPr lang="en-US" sz="6400" b="1" i="1" dirty="0" smtClean="0"/>
              <a:t>Does your friend...</a:t>
            </a:r>
            <a:endParaRPr lang="en-US" sz="6400" dirty="0" smtClean="0"/>
          </a:p>
          <a:p>
            <a:pPr marL="521208" lvl="1" eaLnBrk="1" fontAlgn="auto" hangingPunct="1">
              <a:spcAft>
                <a:spcPts val="0"/>
              </a:spcAft>
              <a:buClr>
                <a:schemeClr val="accent1">
                  <a:lumMod val="75000"/>
                </a:schemeClr>
              </a:buClr>
              <a:buFont typeface="Wingdings" pitchFamily="2" charset="2"/>
              <a:buChar char="§"/>
              <a:defRPr/>
            </a:pPr>
            <a:r>
              <a:rPr lang="en-US" sz="6400" dirty="0" smtClean="0">
                <a:solidFill>
                  <a:srgbClr val="000000"/>
                </a:solidFill>
              </a:rPr>
              <a:t>Cancel plans with friends and family? </a:t>
            </a:r>
          </a:p>
          <a:p>
            <a:pPr marL="521208" lvl="1" eaLnBrk="1" fontAlgn="auto" hangingPunct="1">
              <a:spcAft>
                <a:spcPts val="0"/>
              </a:spcAft>
              <a:buClr>
                <a:schemeClr val="accent1">
                  <a:lumMod val="75000"/>
                </a:schemeClr>
              </a:buClr>
              <a:buFont typeface="Wingdings" pitchFamily="2" charset="2"/>
              <a:buChar char="§"/>
              <a:defRPr/>
            </a:pPr>
            <a:r>
              <a:rPr lang="en-US" sz="6400" dirty="0" smtClean="0">
                <a:solidFill>
                  <a:srgbClr val="000000"/>
                </a:solidFill>
              </a:rPr>
              <a:t>Seem sad, withdrawn, or insecure? </a:t>
            </a:r>
          </a:p>
          <a:p>
            <a:pPr marL="521208" lvl="1" eaLnBrk="1" fontAlgn="auto" hangingPunct="1">
              <a:spcAft>
                <a:spcPts val="0"/>
              </a:spcAft>
              <a:buClr>
                <a:schemeClr val="accent1">
                  <a:lumMod val="75000"/>
                </a:schemeClr>
              </a:buClr>
              <a:buFont typeface="Wingdings" pitchFamily="2" charset="2"/>
              <a:buChar char="§"/>
              <a:defRPr/>
            </a:pPr>
            <a:r>
              <a:rPr lang="en-US" sz="6400" dirty="0" smtClean="0">
                <a:solidFill>
                  <a:srgbClr val="000000"/>
                </a:solidFill>
              </a:rPr>
              <a:t>Appear to be changing (appearance, grades, weight, personality)?</a:t>
            </a:r>
          </a:p>
          <a:p>
            <a:pPr marL="521208" lvl="1" eaLnBrk="1" fontAlgn="auto" hangingPunct="1">
              <a:spcAft>
                <a:spcPts val="0"/>
              </a:spcAft>
              <a:buClr>
                <a:schemeClr val="accent1">
                  <a:lumMod val="75000"/>
                </a:schemeClr>
              </a:buClr>
              <a:buFont typeface="Wingdings" pitchFamily="2" charset="2"/>
              <a:buChar char="§"/>
              <a:defRPr/>
            </a:pPr>
            <a:r>
              <a:rPr lang="en-US" sz="6400" dirty="0" smtClean="0">
                <a:solidFill>
                  <a:srgbClr val="000000"/>
                </a:solidFill>
              </a:rPr>
              <a:t>Make excuses for their partner’s behavior? </a:t>
            </a:r>
          </a:p>
          <a:p>
            <a:pPr marL="521208" lvl="1" eaLnBrk="1" fontAlgn="auto" hangingPunct="1">
              <a:spcAft>
                <a:spcPts val="0"/>
              </a:spcAft>
              <a:buClr>
                <a:schemeClr val="accent1">
                  <a:lumMod val="75000"/>
                </a:schemeClr>
              </a:buClr>
              <a:buFont typeface="Wingdings" pitchFamily="2" charset="2"/>
              <a:buChar char="§"/>
              <a:defRPr/>
            </a:pPr>
            <a:r>
              <a:rPr lang="en-US" sz="6400" dirty="0" smtClean="0">
                <a:solidFill>
                  <a:srgbClr val="000000"/>
                </a:solidFill>
              </a:rPr>
              <a:t>Seem afraid of their partner?</a:t>
            </a:r>
          </a:p>
          <a:p>
            <a:pPr marL="521208" lvl="1" eaLnBrk="1" fontAlgn="auto" hangingPunct="1">
              <a:spcAft>
                <a:spcPts val="0"/>
              </a:spcAft>
              <a:buClr>
                <a:schemeClr val="accent1">
                  <a:lumMod val="75000"/>
                </a:schemeClr>
              </a:buClr>
              <a:buFont typeface="Wingdings 2"/>
              <a:buNone/>
              <a:defRPr/>
            </a:pPr>
            <a:r>
              <a:rPr lang="en-US" sz="6400" dirty="0" smtClean="0">
                <a:solidFill>
                  <a:srgbClr val="000000"/>
                </a:solidFill>
              </a:rPr>
              <a:t/>
            </a:r>
            <a:br>
              <a:rPr lang="en-US" sz="6400" dirty="0" smtClean="0">
                <a:solidFill>
                  <a:srgbClr val="000000"/>
                </a:solidFill>
              </a:rPr>
            </a:br>
            <a:r>
              <a:rPr lang="en-US" sz="6400" b="1" i="1" dirty="0" smtClean="0">
                <a:solidFill>
                  <a:srgbClr val="000000"/>
                </a:solidFill>
              </a:rPr>
              <a:t>Your friend may be in an abusive relationship.</a:t>
            </a:r>
            <a:r>
              <a:rPr lang="en-US" sz="6400" dirty="0" smtClean="0">
                <a:solidFill>
                  <a:schemeClr val="tx1">
                    <a:tint val="85000"/>
                  </a:schemeClr>
                </a:solidFill>
              </a:rPr>
              <a:t/>
            </a:r>
            <a:br>
              <a:rPr lang="en-US" sz="6400" dirty="0" smtClean="0">
                <a:solidFill>
                  <a:schemeClr val="tx1">
                    <a:tint val="85000"/>
                  </a:schemeClr>
                </a:solidFill>
              </a:rPr>
            </a:br>
            <a:r>
              <a:rPr lang="en-US" sz="6400" dirty="0" smtClean="0">
                <a:solidFill>
                  <a:schemeClr val="tx1">
                    <a:tint val="85000"/>
                  </a:schemeClr>
                </a:solidFill>
              </a:rPr>
              <a:t/>
            </a:r>
            <a:br>
              <a:rPr lang="en-US" sz="6400" dirty="0" smtClean="0">
                <a:solidFill>
                  <a:schemeClr val="tx1">
                    <a:tint val="85000"/>
                  </a:schemeClr>
                </a:solidFill>
              </a:rPr>
            </a:br>
            <a:r>
              <a:rPr lang="en-US" sz="6400" dirty="0" smtClean="0">
                <a:solidFill>
                  <a:schemeClr val="tx1">
                    <a:tint val="85000"/>
                  </a:schemeClr>
                </a:solidFill>
              </a:rPr>
              <a:t/>
            </a:r>
            <a:br>
              <a:rPr lang="en-US" sz="6400" dirty="0" smtClean="0">
                <a:solidFill>
                  <a:schemeClr val="tx1">
                    <a:tint val="85000"/>
                  </a:schemeClr>
                </a:solidFill>
              </a:rPr>
            </a:br>
            <a:r>
              <a:rPr lang="en-US" sz="6400" b="1" i="1" dirty="0" smtClean="0">
                <a:solidFill>
                  <a:srgbClr val="000000"/>
                </a:solidFill>
              </a:rPr>
              <a:t>Does your friend...</a:t>
            </a:r>
            <a:endParaRPr lang="en-US" sz="6400" dirty="0" smtClean="0">
              <a:solidFill>
                <a:srgbClr val="000000"/>
              </a:solidFill>
            </a:endParaRPr>
          </a:p>
          <a:p>
            <a:pPr marL="521208" lvl="1" eaLnBrk="1" fontAlgn="auto" hangingPunct="1">
              <a:spcAft>
                <a:spcPts val="0"/>
              </a:spcAft>
              <a:buClr>
                <a:schemeClr val="accent1">
                  <a:lumMod val="75000"/>
                </a:schemeClr>
              </a:buClr>
              <a:buFont typeface="Wingdings" pitchFamily="2" charset="2"/>
              <a:buChar char="§"/>
              <a:defRPr/>
            </a:pPr>
            <a:r>
              <a:rPr lang="en-US" sz="6400" dirty="0" smtClean="0">
                <a:solidFill>
                  <a:srgbClr val="000000"/>
                </a:solidFill>
              </a:rPr>
              <a:t>Tell their partner what to do and how to act? </a:t>
            </a:r>
          </a:p>
          <a:p>
            <a:pPr marL="521208" lvl="1" eaLnBrk="1" fontAlgn="auto" hangingPunct="1">
              <a:spcAft>
                <a:spcPts val="0"/>
              </a:spcAft>
              <a:buClr>
                <a:schemeClr val="accent1">
                  <a:lumMod val="75000"/>
                </a:schemeClr>
              </a:buClr>
              <a:buFont typeface="Wingdings" pitchFamily="2" charset="2"/>
              <a:buChar char="§"/>
              <a:defRPr/>
            </a:pPr>
            <a:r>
              <a:rPr lang="en-US" sz="6400" dirty="0" smtClean="0">
                <a:solidFill>
                  <a:srgbClr val="000000"/>
                </a:solidFill>
              </a:rPr>
              <a:t>Constantly check up on their partner (texting, calling, email)? </a:t>
            </a:r>
          </a:p>
          <a:p>
            <a:pPr marL="521208" lvl="1" eaLnBrk="1" fontAlgn="auto" hangingPunct="1">
              <a:spcAft>
                <a:spcPts val="0"/>
              </a:spcAft>
              <a:buClr>
                <a:schemeClr val="accent1">
                  <a:lumMod val="75000"/>
                </a:schemeClr>
              </a:buClr>
              <a:buFont typeface="Wingdings" pitchFamily="2" charset="2"/>
              <a:buChar char="§"/>
              <a:defRPr/>
            </a:pPr>
            <a:r>
              <a:rPr lang="en-US" sz="6400" dirty="0" smtClean="0">
                <a:solidFill>
                  <a:srgbClr val="000000"/>
                </a:solidFill>
              </a:rPr>
              <a:t>Insult or call their partner names? </a:t>
            </a:r>
          </a:p>
          <a:p>
            <a:pPr marL="521208" lvl="1" eaLnBrk="1" fontAlgn="auto" hangingPunct="1">
              <a:spcAft>
                <a:spcPts val="0"/>
              </a:spcAft>
              <a:buClr>
                <a:schemeClr val="accent1">
                  <a:lumMod val="75000"/>
                </a:schemeClr>
              </a:buClr>
              <a:buFont typeface="Wingdings" pitchFamily="2" charset="2"/>
              <a:buChar char="§"/>
              <a:defRPr/>
            </a:pPr>
            <a:r>
              <a:rPr lang="en-US" sz="6400" dirty="0" smtClean="0">
                <a:solidFill>
                  <a:srgbClr val="000000"/>
                </a:solidFill>
              </a:rPr>
              <a:t>Physically hurt their partner in any way? </a:t>
            </a:r>
          </a:p>
          <a:p>
            <a:pPr marL="521208" lvl="1" eaLnBrk="1" fontAlgn="auto" hangingPunct="1">
              <a:spcAft>
                <a:spcPts val="0"/>
              </a:spcAft>
              <a:buClr>
                <a:schemeClr val="accent1">
                  <a:lumMod val="75000"/>
                </a:schemeClr>
              </a:buClr>
              <a:buFont typeface="Wingdings" pitchFamily="2" charset="2"/>
              <a:buChar char="§"/>
              <a:defRPr/>
            </a:pPr>
            <a:r>
              <a:rPr lang="en-US" sz="6400" dirty="0" smtClean="0">
                <a:solidFill>
                  <a:srgbClr val="000000"/>
                </a:solidFill>
              </a:rPr>
              <a:t>Blame their partner for any arguments or problems?</a:t>
            </a:r>
            <a:br>
              <a:rPr lang="en-US" sz="6400" dirty="0" smtClean="0">
                <a:solidFill>
                  <a:srgbClr val="000000"/>
                </a:solidFill>
              </a:rPr>
            </a:br>
            <a:endParaRPr lang="en-US" sz="6400" dirty="0" smtClean="0">
              <a:solidFill>
                <a:srgbClr val="000000"/>
              </a:solidFill>
            </a:endParaRPr>
          </a:p>
          <a:p>
            <a:pPr marL="521208" lvl="1" eaLnBrk="1" fontAlgn="auto" hangingPunct="1">
              <a:spcAft>
                <a:spcPts val="0"/>
              </a:spcAft>
              <a:buClr>
                <a:schemeClr val="accent1">
                  <a:lumMod val="75000"/>
                </a:schemeClr>
              </a:buClr>
              <a:buFont typeface="Wingdings 2"/>
              <a:buNone/>
              <a:defRPr/>
            </a:pPr>
            <a:r>
              <a:rPr lang="en-US" sz="6400" b="1" i="1" dirty="0" smtClean="0">
                <a:solidFill>
                  <a:srgbClr val="000000"/>
                </a:solidFill>
              </a:rPr>
              <a:t>	Your friend may be abusing their partner.</a:t>
            </a:r>
            <a:r>
              <a:rPr lang="en-US" dirty="0" smtClean="0">
                <a:solidFill>
                  <a:schemeClr val="tx1">
                    <a:tint val="85000"/>
                  </a:schemeClr>
                </a:solidFill>
              </a:rPr>
              <a:t/>
            </a:r>
            <a:br>
              <a:rPr lang="en-US" dirty="0" smtClean="0">
                <a:solidFill>
                  <a:schemeClr val="tx1">
                    <a:tint val="85000"/>
                  </a:schemeClr>
                </a:solidFill>
              </a:rPr>
            </a:br>
            <a:r>
              <a:rPr lang="en-US" dirty="0" smtClean="0">
                <a:solidFill>
                  <a:schemeClr val="tx1">
                    <a:tint val="85000"/>
                  </a:schemeClr>
                </a:solidFill>
              </a:rPr>
              <a:t/>
            </a:r>
            <a:br>
              <a:rPr lang="en-US" dirty="0" smtClean="0">
                <a:solidFill>
                  <a:schemeClr val="tx1">
                    <a:tint val="85000"/>
                  </a:schemeClr>
                </a:solidFill>
              </a:rPr>
            </a:br>
            <a:endParaRPr lang="en-US" dirty="0">
              <a:solidFill>
                <a:schemeClr val="tx1">
                  <a:tint val="8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Relationship quiz</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Opulent</Template>
  <TotalTime>87</TotalTime>
  <Words>247</Words>
  <Application>Microsoft Office PowerPoint</Application>
  <PresentationFormat>On-screen Show (4:3)</PresentationFormat>
  <Paragraphs>103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Opulent</vt:lpstr>
      <vt:lpstr>Domestic violence --------------------------------------------------------------------------------------------------------------------------------  Learn about it</vt:lpstr>
      <vt:lpstr>Learn the basics</vt:lpstr>
      <vt:lpstr>What Is dating abuse?</vt:lpstr>
      <vt:lpstr>Who’s affected?</vt:lpstr>
      <vt:lpstr>Slide 5</vt:lpstr>
      <vt:lpstr>Note from editor</vt:lpstr>
      <vt:lpstr>Warning signs</vt:lpstr>
      <vt:lpstr>Look out for these signs</vt:lpstr>
      <vt:lpstr>Relationship quiz</vt:lpstr>
      <vt:lpstr>EVALUATING MY RELATIONSHIP </vt:lpstr>
      <vt:lpstr>…continued</vt:lpstr>
      <vt:lpstr>Stepping up</vt:lpstr>
      <vt:lpstr>How to step up</vt:lpstr>
      <vt:lpstr>Safety planning</vt:lpstr>
      <vt:lpstr>Check out these websites</vt:lpstr>
      <vt:lpstr>Slide 16</vt:lpstr>
      <vt:lpstr>Note From Editor</vt:lpstr>
    </vt:vector>
  </TitlesOfParts>
  <Company>UMASS Medical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Domestic violence: think you know all about it?</dc:title>
  <dc:creator>Clinical06</dc:creator>
  <cp:lastModifiedBy>owner</cp:lastModifiedBy>
  <cp:revision>10</cp:revision>
  <dcterms:created xsi:type="dcterms:W3CDTF">2013-01-26T20:39:31Z</dcterms:created>
  <dcterms:modified xsi:type="dcterms:W3CDTF">2013-03-06T15:58:17Z</dcterms:modified>
</cp:coreProperties>
</file>